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jpeg" ContentType="image/jpeg"/>
  <Default Extension="JPG" ContentType="image/.jpg"/>
  <Default Extension="gif" ContentType="image/gif"/>
  <Default Extension="png" ContentType="image/png"/>
  <Default Extension="wmf" ContentType="image/x-wmf"/>
  <Default Extension="emf" ContentType="image/x-em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webp" ContentType="image/webp"/>
  <Override PartName="/ppt/media/image11.webp" ContentType="image/webp"/>
  <Override PartName="/ppt/media/image12.webp" ContentType="image/webp"/>
  <Override PartName="/ppt/media/image13.webp" ContentType="image/webp"/>
  <Override PartName="/ppt/media/image16.webp" ContentType="image/webp"/>
  <Override PartName="/ppt/media/image9.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4" r:id="rId4"/>
    <p:sldMasterId id="2147483686" r:id="rId5"/>
    <p:sldMasterId id="2147483698" r:id="rId6"/>
  </p:sldMasterIdLst>
  <p:notesMasterIdLst>
    <p:notesMasterId r:id="rId54"/>
  </p:notesMasterIdLst>
  <p:sldIdLst>
    <p:sldId id="11249" r:id="rId7"/>
    <p:sldId id="24916" r:id="rId8"/>
    <p:sldId id="24790" r:id="rId9"/>
    <p:sldId id="9635" r:id="rId10"/>
    <p:sldId id="13510" r:id="rId11"/>
    <p:sldId id="13511" r:id="rId12"/>
    <p:sldId id="23585" r:id="rId13"/>
    <p:sldId id="24791" r:id="rId14"/>
    <p:sldId id="24792" r:id="rId15"/>
    <p:sldId id="25055" r:id="rId16"/>
    <p:sldId id="24474" r:id="rId17"/>
    <p:sldId id="24793" r:id="rId18"/>
    <p:sldId id="24482" r:id="rId19"/>
    <p:sldId id="24794" r:id="rId20"/>
    <p:sldId id="9614" r:id="rId21"/>
    <p:sldId id="13136" r:id="rId22"/>
    <p:sldId id="24655" r:id="rId23"/>
    <p:sldId id="14719" r:id="rId24"/>
    <p:sldId id="22875" r:id="rId25"/>
    <p:sldId id="22876" r:id="rId26"/>
    <p:sldId id="10558" r:id="rId27"/>
    <p:sldId id="24902" r:id="rId28"/>
    <p:sldId id="24903" r:id="rId29"/>
    <p:sldId id="24904" r:id="rId30"/>
    <p:sldId id="24905" r:id="rId31"/>
    <p:sldId id="24906" r:id="rId32"/>
    <p:sldId id="24907" r:id="rId33"/>
    <p:sldId id="24908" r:id="rId34"/>
    <p:sldId id="24909" r:id="rId35"/>
    <p:sldId id="24910" r:id="rId36"/>
    <p:sldId id="24911" r:id="rId37"/>
    <p:sldId id="24912" r:id="rId38"/>
    <p:sldId id="24918" r:id="rId39"/>
    <p:sldId id="24919" r:id="rId40"/>
    <p:sldId id="24920" r:id="rId41"/>
    <p:sldId id="24921" r:id="rId42"/>
    <p:sldId id="25056" r:id="rId43"/>
    <p:sldId id="25057" r:id="rId44"/>
    <p:sldId id="25058" r:id="rId45"/>
    <p:sldId id="25059" r:id="rId46"/>
    <p:sldId id="25060" r:id="rId47"/>
    <p:sldId id="25061" r:id="rId48"/>
    <p:sldId id="25062" r:id="rId49"/>
    <p:sldId id="25063" r:id="rId50"/>
    <p:sldId id="9783" r:id="rId51"/>
    <p:sldId id="10749" r:id="rId52"/>
    <p:sldId id="22457" r:id="rId53"/>
    <p:sldId id="23251" r:id="rId55"/>
    <p:sldId id="7310" r:id="rId56"/>
    <p:sldId id="24644" r:id="rId57"/>
    <p:sldId id="24645" r:id="rId58"/>
    <p:sldId id="24646" r:id="rId59"/>
    <p:sldId id="15709" r:id="rId60"/>
    <p:sldId id="24653" r:id="rId61"/>
    <p:sldId id="1526" r:id="rId62"/>
    <p:sldId id="23106" r:id="rId63"/>
    <p:sldId id="24656" r:id="rId64"/>
    <p:sldId id="1898" r:id="rId65"/>
    <p:sldId id="24572" r:id="rId66"/>
    <p:sldId id="24578" r:id="rId67"/>
    <p:sldId id="24913" r:id="rId68"/>
    <p:sldId id="12137" r:id="rId69"/>
    <p:sldId id="11257" r:id="rId70"/>
    <p:sldId id="23802" r:id="rId71"/>
    <p:sldId id="11260" r:id="rId72"/>
    <p:sldId id="11261" r:id="rId73"/>
    <p:sldId id="23803" r:id="rId74"/>
    <p:sldId id="11264" r:id="rId75"/>
    <p:sldId id="23804" r:id="rId76"/>
    <p:sldId id="24657" r:id="rId77"/>
    <p:sldId id="24658" r:id="rId78"/>
    <p:sldId id="11280" r:id="rId79"/>
    <p:sldId id="11281" r:id="rId80"/>
    <p:sldId id="14559" r:id="rId81"/>
    <p:sldId id="24659" r:id="rId82"/>
    <p:sldId id="24914" r:id="rId83"/>
    <p:sldId id="24915" r:id="rId84"/>
    <p:sldId id="24580" r:id="rId85"/>
    <p:sldId id="21872" r:id="rId86"/>
    <p:sldId id="22427" r:id="rId87"/>
    <p:sldId id="11283" r:id="rId88"/>
    <p:sldId id="11284" r:id="rId89"/>
    <p:sldId id="11285" r:id="rId90"/>
    <p:sldId id="23396" r:id="rId91"/>
    <p:sldId id="23397" r:id="rId92"/>
    <p:sldId id="22428" r:id="rId93"/>
    <p:sldId id="11287" r:id="rId94"/>
    <p:sldId id="21873" r:id="rId95"/>
    <p:sldId id="11291" r:id="rId96"/>
    <p:sldId id="11292" r:id="rId97"/>
    <p:sldId id="23805" r:id="rId98"/>
    <p:sldId id="11578" r:id="rId99"/>
    <p:sldId id="14560" r:id="rId100"/>
    <p:sldId id="11296" r:id="rId101"/>
    <p:sldId id="24647" r:id="rId102"/>
    <p:sldId id="9683" r:id="rId103"/>
    <p:sldId id="24660" r:id="rId104"/>
    <p:sldId id="9684" r:id="rId105"/>
    <p:sldId id="24648" r:id="rId106"/>
    <p:sldId id="24787" r:id="rId107"/>
    <p:sldId id="24788" r:id="rId108"/>
    <p:sldId id="24649" r:id="rId109"/>
    <p:sldId id="23806" r:id="rId110"/>
    <p:sldId id="10553" r:id="rId111"/>
    <p:sldId id="10554" r:id="rId112"/>
    <p:sldId id="24581" r:id="rId113"/>
    <p:sldId id="9697" r:id="rId114"/>
    <p:sldId id="9698" r:id="rId115"/>
    <p:sldId id="13341" r:id="rId116"/>
    <p:sldId id="13342" r:id="rId117"/>
    <p:sldId id="11299" r:id="rId118"/>
    <p:sldId id="9703" r:id="rId119"/>
    <p:sldId id="24650" r:id="rId120"/>
    <p:sldId id="24651" r:id="rId121"/>
    <p:sldId id="24652" r:id="rId122"/>
    <p:sldId id="9704" r:id="rId123"/>
    <p:sldId id="9705" r:id="rId124"/>
    <p:sldId id="14884" r:id="rId125"/>
    <p:sldId id="10475" r:id="rId126"/>
    <p:sldId id="10476" r:id="rId127"/>
    <p:sldId id="12952" r:id="rId128"/>
    <p:sldId id="12953" r:id="rId129"/>
    <p:sldId id="12954" r:id="rId130"/>
    <p:sldId id="12955" r:id="rId131"/>
    <p:sldId id="12959" r:id="rId132"/>
    <p:sldId id="12960" r:id="rId133"/>
    <p:sldId id="12961" r:id="rId134"/>
    <p:sldId id="12963" r:id="rId135"/>
    <p:sldId id="23808" r:id="rId136"/>
    <p:sldId id="22429" r:id="rId137"/>
    <p:sldId id="12979" r:id="rId138"/>
    <p:sldId id="12980" r:id="rId139"/>
    <p:sldId id="23809" r:id="rId140"/>
    <p:sldId id="24485" r:id="rId141"/>
    <p:sldId id="24013" r:id="rId142"/>
    <p:sldId id="24014" r:id="rId143"/>
  </p:sldIdLst>
  <p:sldSz cx="9144000" cy="6858000" type="screen4x3"/>
  <p:notesSz cx="6858000" cy="9144000"/>
  <p:custDataLst>
    <p:tags r:id="rId148"/>
  </p:custDataLst>
  <p:defaultTextStyle>
    <a:defPPr>
      <a:defRPr lang="zh-CN"/>
    </a:defPPr>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1pPr>
    <a:lvl2pPr marL="457200" lvl="1"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5pPr>
    <a:lvl6pPr marL="2286000" lvl="5"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6pPr>
    <a:lvl7pPr marL="2743200" lvl="6"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7pPr>
    <a:lvl8pPr marL="3200400" lvl="7"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8pPr>
    <a:lvl9pPr marL="3657600" lvl="8" indent="0" algn="l" defTabSz="914400" rtl="0" eaLnBrk="0" fontAlgn="base" latinLnBrk="0" hangingPunct="0">
      <a:lnSpc>
        <a:spcPct val="100000"/>
      </a:lnSpc>
      <a:spcBef>
        <a:spcPct val="0"/>
      </a:spcBef>
      <a:spcAft>
        <a:spcPct val="0"/>
      </a:spcAft>
      <a:buFont typeface="Arial" panose="020B0604020202020204" pitchFamily="34" charset="0"/>
      <a:buNone/>
      <a:defRPr sz="1600" b="1" i="0" u="none" kern="1200" baseline="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enovo" initials="l" lastIdx="2" clrIdx="6"/>
  <p:cmAuthor id="1" name="Administrator" initials="A" lastIdx="786497537" clrIdx="0"/>
  <p:cmAuthor id="8" name="ASUS" initials="A" lastIdx="1" clrIdx="8"/>
  <p:cmAuthor id="2" name="Ching Huang" initials="C" lastIdx="2" clrIdx="0"/>
  <p:cmAuthor id="9" name="作者" initials="作" lastIdx="0" clrIdx="24"/>
  <p:cmAuthor id="3" name="123" initials="1" lastIdx="1" clrIdx="2"/>
  <p:cmAuthor id="10" name="LIBIN" initials="L" lastIdx="1" clrIdx="9"/>
  <p:cmAuthor id="4" name="夏雪健" initials="夏" lastIdx="1" clrIdx="0"/>
  <p:cmAuthor id="5" name="admin" initials="a" lastIdx="2" clrIdx="3"/>
  <p:cmAuthor id="6" name="孔大令" initials="孔" lastIdx="1" clrIdx="4"/>
  <p:cmAuthor id="11" name="吴悔" initials="吴" lastIdx="1" clrIdx="1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a:srgbClr val="FFFF00"/>
    <a:srgbClr val="A50021"/>
    <a:srgbClr val="FEB8BA"/>
    <a:srgbClr val="FFB9B9"/>
    <a:srgbClr val="C90311"/>
    <a:srgbClr val="2E01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89" d="100"/>
          <a:sy n="89" d="100"/>
        </p:scale>
        <p:origin x="1038" y="33"/>
      </p:cViewPr>
      <p:guideLst>
        <p:guide orient="horz" pos="2275"/>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slide" Target="slides/slide3.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notesMaster" Target="notesMasters/notesMaster1.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8" Type="http://schemas.openxmlformats.org/officeDocument/2006/relationships/tags" Target="tags/tag6.xml"/><Relationship Id="rId147" Type="http://schemas.openxmlformats.org/officeDocument/2006/relationships/commentAuthors" Target="commentAuthors.xml"/><Relationship Id="rId146" Type="http://schemas.openxmlformats.org/officeDocument/2006/relationships/tableStyles" Target="tableStyles.xml"/><Relationship Id="rId145" Type="http://schemas.openxmlformats.org/officeDocument/2006/relationships/viewProps" Target="viewProps.xml"/><Relationship Id="rId144" Type="http://schemas.openxmlformats.org/officeDocument/2006/relationships/presProps" Target="presProps.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14" Type="http://schemas.openxmlformats.org/officeDocument/2006/relationships/slide" Target="slides/slide8.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 Type="http://schemas.openxmlformats.org/officeDocument/2006/relationships/slide" Target="slides/slide7.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125" Type="http://schemas.openxmlformats.org/officeDocument/2006/relationships/slide" Target="slides/slide118.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121" Type="http://schemas.openxmlformats.org/officeDocument/2006/relationships/slide" Target="slides/slide114.xml"/><Relationship Id="rId120" Type="http://schemas.openxmlformats.org/officeDocument/2006/relationships/slide" Target="slides/slide113.xml"/><Relationship Id="rId12" Type="http://schemas.openxmlformats.org/officeDocument/2006/relationships/slide" Target="slides/slide6.xml"/><Relationship Id="rId119" Type="http://schemas.openxmlformats.org/officeDocument/2006/relationships/slide" Target="slides/slide112.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4" Type="http://schemas.openxmlformats.org/officeDocument/2006/relationships/slide" Target="slides/slide107.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5.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p:cNvSpPr>
          <p:nvPr>
            <p:ph type="hdr" sz="quarter"/>
          </p:nvPr>
        </p:nvSpPr>
        <p:spPr>
          <a:xfrm>
            <a:off x="0" y="0"/>
            <a:ext cx="2970213" cy="457200"/>
          </a:xfrm>
          <a:prstGeom prst="rect">
            <a:avLst/>
          </a:prstGeom>
          <a:noFill/>
          <a:ln w="9525">
            <a:noFill/>
          </a:ln>
        </p:spPr>
        <p:txBody>
          <a:bodyPr/>
          <a:lstStyle>
            <a:lvl1pPr>
              <a:defRPr sz="1200" b="0" noProof="1">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147" name="Rectangle 3"/>
          <p:cNvSpPr>
            <a:spLocks noGrp="1"/>
          </p:cNvSpPr>
          <p:nvPr>
            <p:ph type="dt" idx="1"/>
          </p:nvPr>
        </p:nvSpPr>
        <p:spPr>
          <a:xfrm>
            <a:off x="3886200" y="0"/>
            <a:ext cx="2971800" cy="457200"/>
          </a:xfrm>
          <a:prstGeom prst="rect">
            <a:avLst/>
          </a:prstGeom>
          <a:noFill/>
          <a:ln w="9525">
            <a:noFill/>
          </a:ln>
        </p:spPr>
        <p:txBody>
          <a:bodyPr/>
          <a:lstStyle>
            <a:lvl1pPr algn="r">
              <a:defRPr sz="1200" b="0" noProof="1">
                <a:latin typeface="Times New Roman" panose="02020603050405020304" pitchFamily="18"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0244" name="Rectangle 4"/>
          <p:cNvSpPr>
            <a:spLocks noGrp="1" noRot="1" noChangeAspect="1"/>
          </p:cNvSpPr>
          <p:nvPr>
            <p:ph type="sldImg"/>
          </p:nvPr>
        </p:nvSpPr>
        <p:spPr>
          <a:xfrm>
            <a:off x="1143000" y="685800"/>
            <a:ext cx="4572000" cy="3429000"/>
          </a:xfrm>
          <a:prstGeom prst="rect">
            <a:avLst/>
          </a:prstGeom>
          <a:noFill/>
          <a:ln w="9525">
            <a:noFill/>
          </a:ln>
        </p:spPr>
      </p:sp>
      <p:sp>
        <p:nvSpPr>
          <p:cNvPr id="6149" name="Rectangle 5"/>
          <p:cNvSpPr>
            <a:spLocks noGrp="1" noChangeArrowheads="1"/>
          </p:cNvSpPr>
          <p:nvPr>
            <p:ph type="body" sz="quarter" idx="4294967295"/>
          </p:nvPr>
        </p:nvSpPr>
        <p:spPr bwMode="auto">
          <a:xfrm>
            <a:off x="914400" y="4343400"/>
            <a:ext cx="5029200" cy="4114800"/>
          </a:xfrm>
          <a:prstGeom prst="rect">
            <a:avLst/>
          </a:prstGeom>
          <a:noFill/>
          <a:ln w="9525">
            <a:noFill/>
            <a:miter lim="800000"/>
          </a:ln>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rPr>
              <a:t>第二级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rPr>
              <a:t>第三级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rPr>
              <a:t>第四级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rPr>
              <a:t>第五级</a:t>
            </a:r>
            <a:endParaRPr kumimoji="0"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endParaRPr>
          </a:p>
        </p:txBody>
      </p:sp>
      <p:sp>
        <p:nvSpPr>
          <p:cNvPr id="6150" name="Rectangle 6"/>
          <p:cNvSpPr>
            <a:spLocks noGrp="1"/>
          </p:cNvSpPr>
          <p:nvPr>
            <p:ph type="ftr" sz="quarter" idx="4"/>
          </p:nvPr>
        </p:nvSpPr>
        <p:spPr>
          <a:xfrm>
            <a:off x="0" y="8686800"/>
            <a:ext cx="2970213" cy="457200"/>
          </a:xfrm>
          <a:prstGeom prst="rect">
            <a:avLst/>
          </a:prstGeom>
          <a:noFill/>
          <a:ln w="9525">
            <a:noFill/>
          </a:ln>
        </p:spPr>
        <p:txBody>
          <a:bodyPr anchor="b" anchorCtr="0"/>
          <a:lstStyle>
            <a:lvl1pPr>
              <a:defRPr sz="1200" b="0" noProof="1">
                <a:latin typeface="Times New Roman" panose="02020603050405020304" pitchFamily="18" charset="0"/>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151" name="Rectangle 7"/>
          <p:cNvSpPr>
            <a:spLocks noGrp="1"/>
          </p:cNvSpPr>
          <p:nvPr>
            <p:ph type="sldNum" sz="quarter" idx="5"/>
          </p:nvPr>
        </p:nvSpPr>
        <p:spPr>
          <a:xfrm>
            <a:off x="3886200" y="8686800"/>
            <a:ext cx="2971800" cy="457200"/>
          </a:xfrm>
          <a:prstGeom prst="rect">
            <a:avLst/>
          </a:prstGeom>
          <a:noFill/>
          <a:ln w="9525">
            <a:noFill/>
          </a:ln>
        </p:spPr>
        <p:txBody>
          <a:bodyPr vert="horz" wrap="square" lIns="91440" tIns="45720" rIns="91440" bIns="45720" numCol="1" anchor="b" anchorCtr="0" compatLnSpc="1"/>
          <a:lstStyle>
            <a:lvl1pPr algn="r">
              <a:defRPr sz="1200" b="0" noProof="1" dirty="0">
                <a:latin typeface="Times New Roman" panose="02020603050405020304" pitchFamily="18" charset="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839773F-4290-493B-BAAB-40B965A9E1F0}" type="slidenum">
              <a:rPr kumimoji="0" lang="en-US" altLang="zh-CN" sz="1200" b="0" i="0" u="none" strike="noStrike" kern="1200" cap="none" spc="0" normalizeH="0" baseline="0" noProof="1" dirty="0">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en-US" altLang="zh-CN"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defRPr>
    </a:lvl1pPr>
    <a:lvl2pPr marL="457200" lvl="1"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defRPr>
    </a:lvl2pPr>
    <a:lvl3pPr marL="914400" lvl="2"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defRPr>
    </a:lvl3pPr>
    <a:lvl4pPr marL="1371600" lvl="3"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defRPr>
    </a:lvl4pPr>
    <a:lvl5pPr marL="1828800" lvl="4"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defRPr>
    </a:lvl5pPr>
    <a:lvl6pPr marL="2286000" lvl="5"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6pPr>
    <a:lvl7pPr marL="2743200" lvl="6"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7pPr>
    <a:lvl8pPr marL="3200400" lvl="7"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8pPr>
    <a:lvl9pPr marL="3657600" lvl="8" indent="0" algn="l" defTabSz="914400" eaLnBrk="0" fontAlgn="base" latinLnBrk="0" hangingPunct="0">
      <a:lnSpc>
        <a:spcPct val="100000"/>
      </a:lnSpc>
      <a:spcBef>
        <a:spcPct val="30000"/>
      </a:spcBef>
      <a:spcAft>
        <a:spcPct val="0"/>
      </a:spcAft>
      <a:buNone/>
      <a:defRPr sz="1200" b="0" i="0" u="none" kern="1200" baseline="0">
        <a:solidFill>
          <a:schemeClr val="tx1"/>
        </a:solidFill>
        <a:latin typeface="Times New Roman" panose="02020603050405020304" pitchFamily="18"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p:sp>
      <p:sp>
        <p:nvSpPr>
          <p:cNvPr id="52227" name="备注占位符 2"/>
          <p:cNvSpPr>
            <a:spLocks noGrp="1"/>
          </p:cNvSpPr>
          <p:nvPr>
            <p:ph type="body"/>
          </p:nvPr>
        </p:nvSpPr>
        <p:spPr/>
        <p:txBody>
          <a:bodyPr wrap="square" lIns="91440" tIns="45720" rIns="91440" bIns="45720" anchor="ctr" anchorCtr="0"/>
          <a:lstStyle/>
          <a:p>
            <a:pPr lvl="0"/>
            <a:endParaRPr lang="zh-CN" altLang="en-US" dirty="0"/>
          </a:p>
        </p:txBody>
      </p:sp>
      <p:sp>
        <p:nvSpPr>
          <p:cNvPr id="52228" name="灯片编号占位符 3"/>
          <p:cNvSpPr txBox="1">
            <a:spLocks noGrp="1"/>
          </p:cNvSpPr>
          <p:nvPr>
            <p:ph type="sldNum" sz="quarter"/>
          </p:nvPr>
        </p:nvSpPr>
        <p:spPr>
          <a:xfrm>
            <a:off x="3886200" y="8686800"/>
            <a:ext cx="2971800" cy="457200"/>
          </a:xfrm>
          <a:prstGeom prst="rect">
            <a:avLst/>
          </a:prstGeom>
          <a:noFill/>
          <a:ln w="9525">
            <a:noFill/>
          </a:ln>
        </p:spPr>
        <p:txBody>
          <a:bodyPr anchor="b" anchorCtr="0"/>
          <a:lstStyle/>
          <a:p>
            <a:pPr lvl="0" algn="r" eaLnBrk="1" hangingPunct="1"/>
            <a:fld id="{9A0DB2DC-4C9A-4742-B13C-FB6460FD3503}" type="slidenum">
              <a:rPr lang="en-US" altLang="en-US" sz="1200" dirty="0">
                <a:latin typeface="Times New Roman" panose="02020603050405020304" pitchFamily="18" charset="0"/>
              </a:rPr>
            </a:fld>
            <a:endParaRPr lang="en-US" altLang="en-US" sz="1200" dirty="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p:sp>
      <p:sp>
        <p:nvSpPr>
          <p:cNvPr id="54275" name="备注占位符 2"/>
          <p:cNvSpPr>
            <a:spLocks noGrp="1"/>
          </p:cNvSpPr>
          <p:nvPr>
            <p:ph type="body"/>
          </p:nvPr>
        </p:nvSpPr>
        <p:spPr/>
        <p:txBody>
          <a:bodyPr wrap="square" lIns="91440" tIns="45720" rIns="91440" bIns="45720" anchor="ctr" anchorCtr="0"/>
          <a:lstStyle/>
          <a:p>
            <a:pPr lvl="0"/>
            <a:endParaRPr lang="zh-CN" altLang="en-US" dirty="0"/>
          </a:p>
        </p:txBody>
      </p:sp>
      <p:sp>
        <p:nvSpPr>
          <p:cNvPr id="54276" name="灯片编号占位符 3"/>
          <p:cNvSpPr txBox="1">
            <a:spLocks noGrp="1"/>
          </p:cNvSpPr>
          <p:nvPr>
            <p:ph type="sldNum" sz="quarter"/>
          </p:nvPr>
        </p:nvSpPr>
        <p:spPr>
          <a:xfrm>
            <a:off x="3886200" y="8686800"/>
            <a:ext cx="2971800" cy="457200"/>
          </a:xfrm>
          <a:prstGeom prst="rect">
            <a:avLst/>
          </a:prstGeom>
          <a:noFill/>
          <a:ln w="9525">
            <a:noFill/>
          </a:ln>
        </p:spPr>
        <p:txBody>
          <a:bodyPr anchor="b" anchorCtr="0"/>
          <a:lstStyle/>
          <a:p>
            <a:pPr lvl="0" eaLnBrk="1" hangingPunct="1"/>
            <a:fld id="{9A0DB2DC-4C9A-4742-B13C-FB6460FD3503}" type="slidenum">
              <a:rPr lang="en-US" altLang="en-US" dirty="0"/>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幻灯片图像占位符 1"/>
          <p:cNvSpPr>
            <a:spLocks noGrp="1" noRot="1" noChangeAspect="1" noTextEdit="1"/>
          </p:cNvSpPr>
          <p:nvPr>
            <p:ph type="sldImg"/>
          </p:nvPr>
        </p:nvSpPr>
        <p:spPr/>
      </p:sp>
      <p:sp>
        <p:nvSpPr>
          <p:cNvPr id="43010" name="备注占位符 2"/>
          <p:cNvSpPr>
            <a:spLocks noGrp="1"/>
          </p:cNvSpPr>
          <p:nvPr>
            <p:ph type="body"/>
          </p:nvPr>
        </p:nvSpPr>
        <p:spPr/>
        <p:txBody>
          <a:bodyPr wrap="square" lIns="91440" tIns="45720" rIns="91440" bIns="45720" anchor="ctr" anchorCtr="0"/>
          <a:p>
            <a:pPr lvl="0"/>
            <a:endParaRPr lang="zh-CN" altLang="en-US" dirty="0"/>
          </a:p>
        </p:txBody>
      </p:sp>
      <p:sp>
        <p:nvSpPr>
          <p:cNvPr id="43011" name="幻灯片编号占位符 3"/>
          <p:cNvSpPr txBox="1">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nchorCtr="0"/>
          <a:p>
            <a:pPr lvl="0" algn="r"/>
            <a:fld id="{9A0DB2DC-4C9A-4742-B13C-FB6460FD3503}" type="slidenum">
              <a:rPr lang="zh-CN" altLang="en-US" sz="1200" b="0" dirty="0">
                <a:latin typeface="Times New Roman" panose="02020603050405020304" pitchFamily="18" charset="0"/>
                <a:ea typeface="宋体" panose="02010600030101010101" pitchFamily="2" charset="-122"/>
              </a:rPr>
            </a:fld>
            <a:endParaRPr lang="zh-CN" altLang="en-US" sz="1200" b="0" dirty="0">
              <a:latin typeface="Times New Roman" panose="02020603050405020304" pitchFamily="18"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幻灯片图像占位符 1"/>
          <p:cNvSpPr>
            <a:spLocks noGrp="1" noRot="1" noChangeAspect="1" noTextEdit="1"/>
          </p:cNvSpPr>
          <p:nvPr>
            <p:ph type="sldImg"/>
          </p:nvPr>
        </p:nvSpPr>
        <p:spPr>
          <a:ln>
            <a:solidFill>
              <a:srgbClr val="000000"/>
            </a:solidFill>
            <a:miter/>
          </a:ln>
        </p:spPr>
      </p:sp>
      <p:sp>
        <p:nvSpPr>
          <p:cNvPr id="122882" name="备注占位符 2"/>
          <p:cNvSpPr>
            <a:spLocks noGrp="1"/>
          </p:cNvSpPr>
          <p:nvPr>
            <p:ph type="body"/>
          </p:nvPr>
        </p:nvSpPr>
        <p:spPr/>
        <p:txBody>
          <a:bodyPr wrap="square" lIns="91440" tIns="45720" rIns="91440" bIns="45720" anchor="t" anchorCtr="0"/>
          <a:p>
            <a:pPr lvl="0"/>
            <a:r>
              <a:rPr lang="zh-CN" altLang="en-US" dirty="0">
                <a:ea typeface="黑体" panose="02010609060101010101" pitchFamily="49" charset="-122"/>
              </a:rPr>
              <a:t>指在发生火灾时自动发出警报的系统</a:t>
            </a:r>
            <a:endParaRPr lang="en-US" altLang="zh-CN" dirty="0">
              <a:ea typeface="黑体" panose="02010609060101010101" pitchFamily="49"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1" name="幻灯片图像占位符 1"/>
          <p:cNvSpPr>
            <a:spLocks noGrp="1" noRot="1" noChangeAspect="1"/>
          </p:cNvSpPr>
          <p:nvPr>
            <p:ph type="sldImg"/>
          </p:nvPr>
        </p:nvSpPr>
        <p:spPr/>
      </p:sp>
      <p:sp>
        <p:nvSpPr>
          <p:cNvPr id="128002" name="备注占位符 2"/>
          <p:cNvSpPr>
            <a:spLocks noGrp="1"/>
          </p:cNvSpPr>
          <p:nvPr>
            <p:ph type="body"/>
          </p:nvPr>
        </p:nvSpPr>
        <p:spPr/>
        <p:txBody>
          <a:bodyPr wrap="square" lIns="91440" tIns="45720" rIns="91440" bIns="45720" anchor="ctr" anchorCtr="0"/>
          <a:p>
            <a:pPr lvl="0"/>
            <a:endParaRPr lang="zh-CN" altLang="en-US"/>
          </a:p>
        </p:txBody>
      </p:sp>
      <p:sp>
        <p:nvSpPr>
          <p:cNvPr id="128003" name="灯片编号占位符 3"/>
          <p:cNvSpPr>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nchorCtr="0"/>
          <a:p>
            <a:pPr lvl="0"/>
            <a:fld id="{9A0DB2DC-4C9A-4742-B13C-FB6460FD3503}"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4385" name="幻灯片图像占位符 1"/>
          <p:cNvSpPr>
            <a:spLocks noGrp="1" noRot="1" noChangeAspect="1"/>
          </p:cNvSpPr>
          <p:nvPr>
            <p:ph type="sldImg"/>
          </p:nvPr>
        </p:nvSpPr>
        <p:spPr/>
      </p:sp>
      <p:sp>
        <p:nvSpPr>
          <p:cNvPr id="144386" name="备注占位符 2"/>
          <p:cNvSpPr>
            <a:spLocks noGrp="1"/>
          </p:cNvSpPr>
          <p:nvPr>
            <p:ph type="body"/>
          </p:nvPr>
        </p:nvSpPr>
        <p:spPr/>
        <p:txBody>
          <a:bodyPr wrap="square" lIns="91440" tIns="45720" rIns="91440" bIns="45720" anchor="ctr" anchorCtr="0"/>
          <a:p>
            <a:pPr lvl="0"/>
            <a:endParaRPr lang="zh-CN" altLang="en-US"/>
          </a:p>
        </p:txBody>
      </p:sp>
      <p:sp>
        <p:nvSpPr>
          <p:cNvPr id="144387" name="灯片编号占位符 3"/>
          <p:cNvSpPr>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nchorCtr="0"/>
          <a:p>
            <a:pPr lvl="0"/>
            <a:fld id="{9A0DB2DC-4C9A-4742-B13C-FB6460FD3503}"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6433" name="幻灯片图像占位符 1"/>
          <p:cNvSpPr>
            <a:spLocks noGrp="1" noRot="1" noChangeAspect="1"/>
          </p:cNvSpPr>
          <p:nvPr>
            <p:ph type="sldImg"/>
          </p:nvPr>
        </p:nvSpPr>
        <p:spPr/>
      </p:sp>
      <p:sp>
        <p:nvSpPr>
          <p:cNvPr id="146434" name="备注占位符 2"/>
          <p:cNvSpPr>
            <a:spLocks noGrp="1"/>
          </p:cNvSpPr>
          <p:nvPr>
            <p:ph type="body"/>
          </p:nvPr>
        </p:nvSpPr>
        <p:spPr/>
        <p:txBody>
          <a:bodyPr wrap="square" lIns="91440" tIns="45720" rIns="91440" bIns="45720" anchor="ctr" anchorCtr="0"/>
          <a:p>
            <a:pPr lvl="0"/>
            <a:endParaRPr lang="zh-CN" altLang="en-US"/>
          </a:p>
        </p:txBody>
      </p:sp>
      <p:sp>
        <p:nvSpPr>
          <p:cNvPr id="146435" name="灯片编号占位符 3"/>
          <p:cNvSpPr>
            <a:spLocks noGrp="1"/>
          </p:cNvSpPr>
          <p:nvPr>
            <p:ph type="sldNum" sz="quarter"/>
          </p:nvPr>
        </p:nvSpPr>
        <p:spPr>
          <a:xfrm>
            <a:off x="3886200" y="8686800"/>
            <a:ext cx="2971800" cy="457200"/>
          </a:xfrm>
          <a:prstGeom prst="rect">
            <a:avLst/>
          </a:prstGeom>
          <a:noFill/>
          <a:ln w="9525">
            <a:noFill/>
          </a:ln>
        </p:spPr>
        <p:txBody>
          <a:bodyPr vert="horz" wrap="square" lIns="91440" tIns="45720" rIns="91440" bIns="45720" anchor="b" anchorCtr="0"/>
          <a:p>
            <a:pPr lvl="0"/>
            <a:fld id="{9A0DB2DC-4C9A-4742-B13C-FB6460FD3503}"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1" name="图片占位符 10"/>
          <p:cNvSpPr>
            <a:spLocks noGrp="1"/>
          </p:cNvSpPr>
          <p:nvPr>
            <p:ph type="pic" sz="quarter" idx="11"/>
          </p:nvPr>
        </p:nvSpPr>
        <p:spPr>
          <a:xfrm>
            <a:off x="2917371" y="1956366"/>
            <a:ext cx="3156859" cy="4024768"/>
          </a:xfrm>
          <a:custGeom>
            <a:avLst/>
            <a:gdLst>
              <a:gd name="connsiteX0" fmla="*/ 2191659 w 4209145"/>
              <a:gd name="connsiteY0" fmla="*/ 0 h 4024768"/>
              <a:gd name="connsiteX1" fmla="*/ 4209145 w 4209145"/>
              <a:gd name="connsiteY1" fmla="*/ 0 h 4024768"/>
              <a:gd name="connsiteX2" fmla="*/ 4209145 w 4209145"/>
              <a:gd name="connsiteY2" fmla="*/ 4024768 h 4024768"/>
              <a:gd name="connsiteX3" fmla="*/ 2191659 w 4209145"/>
              <a:gd name="connsiteY3" fmla="*/ 4024768 h 4024768"/>
              <a:gd name="connsiteX4" fmla="*/ 0 w 4209145"/>
              <a:gd name="connsiteY4" fmla="*/ 0 h 4024768"/>
              <a:gd name="connsiteX5" fmla="*/ 2017486 w 4209145"/>
              <a:gd name="connsiteY5" fmla="*/ 0 h 4024768"/>
              <a:gd name="connsiteX6" fmla="*/ 2017486 w 4209145"/>
              <a:gd name="connsiteY6" fmla="*/ 4024768 h 4024768"/>
              <a:gd name="connsiteX7" fmla="*/ 0 w 4209145"/>
              <a:gd name="connsiteY7" fmla="*/ 4024768 h 402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145" h="4024768">
                <a:moveTo>
                  <a:pt x="2191659" y="0"/>
                </a:moveTo>
                <a:lnTo>
                  <a:pt x="4209145" y="0"/>
                </a:lnTo>
                <a:lnTo>
                  <a:pt x="4209145" y="4024768"/>
                </a:lnTo>
                <a:lnTo>
                  <a:pt x="2191659" y="4024768"/>
                </a:lnTo>
                <a:close/>
                <a:moveTo>
                  <a:pt x="0" y="0"/>
                </a:moveTo>
                <a:lnTo>
                  <a:pt x="2017486" y="0"/>
                </a:lnTo>
                <a:lnTo>
                  <a:pt x="2017486" y="4024768"/>
                </a:lnTo>
                <a:lnTo>
                  <a:pt x="0" y="4024768"/>
                </a:lnTo>
                <a:close/>
              </a:path>
            </a:pathLst>
          </a:custGeom>
        </p:spPr>
        <p:txBody>
          <a:bodyPr wrap="square">
            <a:noAutofit/>
          </a:bodyPr>
          <a:lstStyle/>
          <a:p>
            <a:pPr fontAlgn="base"/>
            <a:endParaRPr lang="zh-CN" altLang="en-US" strike="noStrike" noProof="1"/>
          </a:p>
        </p:txBody>
      </p:sp>
      <p:sp>
        <p:nvSpPr>
          <p:cNvPr id="2" name="日期占位符 1"/>
          <p:cNvSpPr>
            <a:spLocks noGrp="1"/>
          </p:cNvSpPr>
          <p:nvPr>
            <p:ph type="dt" sz="half" idx="12"/>
          </p:nvPr>
        </p:nvSpPr>
        <p:spPr/>
        <p:txBody>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3" name="页脚占位符 2"/>
          <p:cNvSpPr>
            <a:spLocks noGrp="1"/>
          </p:cNvSpPr>
          <p:nvPr>
            <p:ph type="ftr" sz="quarter" idx="13"/>
          </p:nvPr>
        </p:nvSpPr>
        <p:spPr/>
        <p:txBody>
          <a:bodyP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灯片编号占位符 3"/>
          <p:cNvSpPr>
            <a:spLocks noGrp="1"/>
          </p:cNvSpPr>
          <p:nvPr>
            <p:ph type="sldNum" sz="quarter" idx="14"/>
          </p:nvPr>
        </p:nvSpPr>
        <p:spPr/>
        <p:txBody>
          <a:bodyPr/>
          <a:p>
            <a:pPr lvl="0" eaLnBrk="1" fontAlgn="base" hangingPunct="1"/>
            <a:fld id="{9A0DB2DC-4C9A-4742-B13C-FB6460FD3503}" type="slidenum">
              <a:rPr lang="en-US" altLang="zh-CN" strike="noStrike" noProof="1" dirty="0">
                <a:latin typeface="Arial" panose="020B0604020202020204" pitchFamily="34" charset="0"/>
                <a:ea typeface="宋体" panose="02010600030101010101" pitchFamily="2" charset="-122"/>
                <a:cs typeface="+mn-cs"/>
              </a:rPr>
            </a:fld>
            <a:endParaRPr lang="en-US" altLang="zh-CN" strike="noStrike" noProof="1"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Pct val="100000"/>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600200"/>
            <a:ext cx="4032504" cy="452596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778438"/>
            <a:ext cx="3655181"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778438"/>
            <a:ext cx="3673182" cy="823912"/>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74638"/>
            <a:ext cx="6052930" cy="585152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457201"/>
            <a:ext cx="4629150" cy="540385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zh-CN" altLang="en-US" sz="24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4" Type="http://schemas.openxmlformats.org/officeDocument/2006/relationships/theme" Target="../theme/theme5.xml"/><Relationship Id="rId13" Type="http://schemas.openxmlformats.org/officeDocument/2006/relationships/image" Target="../media/image1.jpeg"/><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026" name="矩形 2"/>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1027" name="矩形 3"/>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矩形 4"/>
          <p:cNvSpPr>
            <a:spLocks noGrp="1"/>
          </p:cNvSpPr>
          <p:nvPr>
            <p:ph type="dt" sz="half" idx="2"/>
          </p:nvPr>
        </p:nvSpPr>
        <p:spPr>
          <a:xfrm>
            <a:off x="457200" y="6245225"/>
            <a:ext cx="2133600" cy="476250"/>
          </a:xfrm>
          <a:prstGeom prst="rect">
            <a:avLst/>
          </a:prstGeom>
          <a:noFill/>
          <a:ln w="9525">
            <a:noFill/>
          </a:ln>
        </p:spPr>
        <p:txBody>
          <a:bodyPr/>
          <a:lstStyle>
            <a:lvl1pPr>
              <a:defRPr sz="1400" b="0" noProof="1">
                <a:latin typeface="Arial" panose="020B0604020202020204"/>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29" name="矩形 5"/>
          <p:cNvSpPr>
            <a:spLocks noGrp="1"/>
          </p:cNvSpPr>
          <p:nvPr>
            <p:ph type="ftr" sz="quarter" idx="3"/>
          </p:nvPr>
        </p:nvSpPr>
        <p:spPr>
          <a:xfrm>
            <a:off x="3124200" y="6245225"/>
            <a:ext cx="2895600" cy="476250"/>
          </a:xfrm>
          <a:prstGeom prst="rect">
            <a:avLst/>
          </a:prstGeom>
          <a:noFill/>
          <a:ln w="9525">
            <a:noFill/>
          </a:ln>
        </p:spPr>
        <p:txBody>
          <a:bodyPr/>
          <a:lstStyle>
            <a:lvl1pPr algn="ctr">
              <a:defRPr sz="1400" b="0" noProof="1">
                <a:latin typeface="Arial" panose="020B0604020202020204"/>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30" name="矩形 6"/>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b="0" noProof="1" dirty="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0137BE4-EC4A-426C-9A44-25C24B9623D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a:buNone/>
        <a:defRPr sz="16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2051" name="Rectangle 3"/>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052" name="Rectangle 4"/>
          <p:cNvSpPr>
            <a:spLocks noGrp="1"/>
          </p:cNvSpPr>
          <p:nvPr>
            <p:ph type="dt" sz="half" idx="2"/>
          </p:nvPr>
        </p:nvSpPr>
        <p:spPr>
          <a:xfrm>
            <a:off x="457200" y="6245225"/>
            <a:ext cx="2133600" cy="476250"/>
          </a:xfrm>
          <a:prstGeom prst="rect">
            <a:avLst/>
          </a:prstGeom>
          <a:noFill/>
          <a:ln w="9525">
            <a:noFill/>
          </a:ln>
        </p:spPr>
        <p:txBody>
          <a:bodyPr/>
          <a:lstStyle>
            <a:lvl1pPr>
              <a:defRPr sz="1400" b="0" noProof="1">
                <a:latin typeface="Arial" panose="020B0604020202020204"/>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2053" name="Rectangle 5"/>
          <p:cNvSpPr>
            <a:spLocks noGrp="1"/>
          </p:cNvSpPr>
          <p:nvPr>
            <p:ph type="ftr" sz="quarter" idx="3"/>
          </p:nvPr>
        </p:nvSpPr>
        <p:spPr>
          <a:xfrm>
            <a:off x="3124200" y="6245225"/>
            <a:ext cx="2895600" cy="476250"/>
          </a:xfrm>
          <a:prstGeom prst="rect">
            <a:avLst/>
          </a:prstGeom>
          <a:noFill/>
          <a:ln w="9525">
            <a:noFill/>
          </a:ln>
        </p:spPr>
        <p:txBody>
          <a:bodyPr/>
          <a:lstStyle>
            <a:lvl1pPr algn="ctr">
              <a:defRPr sz="1400" b="0" noProof="1">
                <a:latin typeface="Arial" panose="020B0604020202020204"/>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2054" name="Rectangle 6"/>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b="0" noProof="1" dirty="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4465660-191C-4E24-A74B-BDCDB793C424}"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buSzPct val="100000"/>
        <a:defRPr sz="4400" kern="1200">
          <a:solidFill>
            <a:schemeClr val="tx2"/>
          </a:solidFill>
          <a:latin typeface="+mj-lt"/>
          <a:ea typeface="+mj-ea"/>
          <a:cs typeface="+mj-cs"/>
        </a:defRPr>
      </a:lvl1pPr>
      <a:lvl2pPr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buSzPct val="100000"/>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SzPct val="100000"/>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SzPct val="100000"/>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SzPct val="100000"/>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a:buNone/>
        <a:defRPr sz="16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4098" name="矩形 2"/>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4099" name="矩形 3"/>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矩形 4"/>
          <p:cNvSpPr>
            <a:spLocks noGrp="1"/>
          </p:cNvSpPr>
          <p:nvPr>
            <p:ph type="dt" sz="half" idx="2"/>
          </p:nvPr>
        </p:nvSpPr>
        <p:spPr>
          <a:xfrm>
            <a:off x="457200" y="6245225"/>
            <a:ext cx="2133600" cy="476250"/>
          </a:xfrm>
          <a:prstGeom prst="rect">
            <a:avLst/>
          </a:prstGeom>
          <a:noFill/>
          <a:ln w="9525">
            <a:noFill/>
          </a:ln>
        </p:spPr>
        <p:txBody>
          <a:bodyPr/>
          <a:lstStyle>
            <a:lvl1pPr>
              <a:defRPr sz="1400" b="0" noProof="1">
                <a:latin typeface="Arial" panose="020B0604020202020204"/>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29" name="矩形 5"/>
          <p:cNvSpPr>
            <a:spLocks noGrp="1"/>
          </p:cNvSpPr>
          <p:nvPr>
            <p:ph type="ftr" sz="quarter" idx="3"/>
          </p:nvPr>
        </p:nvSpPr>
        <p:spPr>
          <a:xfrm>
            <a:off x="3124200" y="6245225"/>
            <a:ext cx="2895600" cy="476250"/>
          </a:xfrm>
          <a:prstGeom prst="rect">
            <a:avLst/>
          </a:prstGeom>
          <a:noFill/>
          <a:ln w="9525">
            <a:noFill/>
          </a:ln>
        </p:spPr>
        <p:txBody>
          <a:bodyPr/>
          <a:lstStyle>
            <a:lvl1pPr algn="ctr">
              <a:defRPr sz="1400" b="0" noProof="1">
                <a:latin typeface="Arial" panose="020B0604020202020204"/>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30" name="矩形 6"/>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b="0" noProof="1" dirty="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10FF84A1-5966-4D15-97F6-F72684FD8EF2}"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a:buNone/>
        <a:defRPr sz="16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5122" name="矩形 2"/>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5123" name="矩形 3"/>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矩形 4"/>
          <p:cNvSpPr>
            <a:spLocks noGrp="1"/>
          </p:cNvSpPr>
          <p:nvPr>
            <p:ph type="dt" sz="half" idx="2"/>
          </p:nvPr>
        </p:nvSpPr>
        <p:spPr>
          <a:xfrm>
            <a:off x="457200" y="6245225"/>
            <a:ext cx="2133600" cy="476250"/>
          </a:xfrm>
          <a:prstGeom prst="rect">
            <a:avLst/>
          </a:prstGeom>
          <a:noFill/>
          <a:ln w="9525">
            <a:noFill/>
          </a:ln>
        </p:spPr>
        <p:txBody>
          <a:bodyPr/>
          <a:lstStyle>
            <a:lvl1pPr>
              <a:defRPr sz="1400" b="0" noProof="1">
                <a:latin typeface="Arial" panose="020B0604020202020204"/>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29" name="矩形 5"/>
          <p:cNvSpPr>
            <a:spLocks noGrp="1"/>
          </p:cNvSpPr>
          <p:nvPr>
            <p:ph type="ftr" sz="quarter" idx="3"/>
          </p:nvPr>
        </p:nvSpPr>
        <p:spPr>
          <a:xfrm>
            <a:off x="3124200" y="6245225"/>
            <a:ext cx="2895600" cy="476250"/>
          </a:xfrm>
          <a:prstGeom prst="rect">
            <a:avLst/>
          </a:prstGeom>
          <a:noFill/>
          <a:ln w="9525">
            <a:noFill/>
          </a:ln>
        </p:spPr>
        <p:txBody>
          <a:bodyPr/>
          <a:lstStyle>
            <a:lvl1pPr algn="ctr">
              <a:defRPr sz="1400" b="0" noProof="1">
                <a:latin typeface="Arial" panose="020B0604020202020204"/>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30" name="矩形 6"/>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b="0" noProof="1" dirty="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9D2A9CA-1174-4C49-87DC-95880DDDF968}"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a:buNone/>
        <a:defRPr sz="16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9218" name="矩形 2"/>
          <p:cNvSpPr>
            <a:spLocks noGrp="1"/>
          </p:cNvSpPr>
          <p:nvPr>
            <p:ph type="title"/>
          </p:nvPr>
        </p:nvSpPr>
        <p:spPr>
          <a:xfrm>
            <a:off x="457200" y="274638"/>
            <a:ext cx="8229600" cy="1143000"/>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9219" name="矩形 3"/>
          <p:cNvSpPr>
            <a:spLocks noGrp="1"/>
          </p:cNvSpPr>
          <p:nvPr>
            <p:ph type="body"/>
          </p:nvPr>
        </p:nvSpPr>
        <p:spPr>
          <a:xfrm>
            <a:off x="457200" y="1600200"/>
            <a:ext cx="8229600"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8" name="矩形 4"/>
          <p:cNvSpPr>
            <a:spLocks noGrp="1"/>
          </p:cNvSpPr>
          <p:nvPr>
            <p:ph type="dt" sz="half" idx="2"/>
          </p:nvPr>
        </p:nvSpPr>
        <p:spPr>
          <a:xfrm>
            <a:off x="457200" y="6245225"/>
            <a:ext cx="2133600" cy="476250"/>
          </a:xfrm>
          <a:prstGeom prst="rect">
            <a:avLst/>
          </a:prstGeom>
          <a:noFill/>
          <a:ln w="9525">
            <a:noFill/>
          </a:ln>
        </p:spPr>
        <p:txBody>
          <a:bodyPr/>
          <a:lstStyle>
            <a:lvl1pPr>
              <a:defRPr sz="1400" b="0" noProof="1">
                <a:latin typeface="Arial" panose="020B0604020202020204"/>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29" name="矩形 5"/>
          <p:cNvSpPr>
            <a:spLocks noGrp="1"/>
          </p:cNvSpPr>
          <p:nvPr>
            <p:ph type="ftr" sz="quarter" idx="3"/>
          </p:nvPr>
        </p:nvSpPr>
        <p:spPr>
          <a:xfrm>
            <a:off x="3124200" y="6245225"/>
            <a:ext cx="2895600" cy="476250"/>
          </a:xfrm>
          <a:prstGeom prst="rect">
            <a:avLst/>
          </a:prstGeom>
          <a:noFill/>
          <a:ln w="9525">
            <a:noFill/>
          </a:ln>
        </p:spPr>
        <p:txBody>
          <a:bodyPr/>
          <a:lstStyle>
            <a:lvl1pPr algn="ctr">
              <a:defRPr sz="1400" b="0" noProof="1">
                <a:latin typeface="Arial" panose="020B0604020202020204"/>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x-none" sz="1400" b="0" i="0" u="none" strike="noStrike" kern="1200" cap="none" spc="0" normalizeH="0" baseline="0" noProof="1">
              <a:ln>
                <a:noFill/>
              </a:ln>
              <a:solidFill>
                <a:schemeClr val="tx1"/>
              </a:solidFill>
              <a:effectLst/>
              <a:uLnTx/>
              <a:uFillTx/>
              <a:latin typeface="Arial" panose="020B0604020202020204"/>
              <a:ea typeface="宋体" panose="02010600030101010101" pitchFamily="2" charset="-122"/>
              <a:cs typeface="+mn-cs"/>
            </a:endParaRPr>
          </a:p>
        </p:txBody>
      </p:sp>
      <p:sp>
        <p:nvSpPr>
          <p:cNvPr id="1030" name="矩形 6"/>
          <p:cNvSpPr>
            <a:spLocks noGrp="1"/>
          </p:cNvSpPr>
          <p:nvPr>
            <p:ph type="sldNum" sz="quarter" idx="4"/>
          </p:nvPr>
        </p:nvSpPr>
        <p:spPr>
          <a:xfrm>
            <a:off x="6553200" y="6245225"/>
            <a:ext cx="2133600" cy="476250"/>
          </a:xfrm>
          <a:prstGeom prst="rect">
            <a:avLst/>
          </a:prstGeom>
          <a:noFill/>
          <a:ln w="9525">
            <a:noFill/>
          </a:ln>
        </p:spPr>
        <p:txBody>
          <a:bodyPr vert="horz" wrap="square" lIns="91440" tIns="45720" rIns="91440" bIns="45720" numCol="1" anchor="t" anchorCtr="0" compatLnSpc="1"/>
          <a:lstStyle>
            <a:lvl1pPr algn="r">
              <a:defRPr sz="1400" b="0" noProof="1" dirty="0">
                <a:ea typeface="宋体" panose="02010600030101010101" pitchFamily="2" charset="-122"/>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5A0AAAB-91EA-401F-A089-99B73E51B965}" type="slidenum">
              <a:rPr kumimoji="0" lang="en-US" altLang="zh-CN" sz="1400" b="0" i="0" u="none" strike="noStrike" kern="1200" cap="none" spc="0" normalizeH="0" baseline="0" noProof="1" dirty="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1">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0" hangingPunct="0">
        <a:lnSpc>
          <a:spcPct val="100000"/>
        </a:lnSpc>
        <a:spcBef>
          <a:spcPct val="0"/>
        </a:spcBef>
        <a:spcAft>
          <a:spcPct val="0"/>
        </a:spcAft>
        <a:buFont typeface="Arial" panose="020B0604020202020204"/>
        <a:buNone/>
        <a:defRPr sz="1600" b="1"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a:buNone/>
        <a:defRPr sz="1600" b="1" i="0" u="none" kern="1200" baseline="0">
          <a:solidFill>
            <a:schemeClr val="tx1"/>
          </a:solidFill>
          <a:latin typeface="Arial" panose="020B0604020202020204"/>
          <a:ea typeface="微软雅黑" panose="020B0503020204020204" pitchFamily="34"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webp"/><Relationship Id="rId1" Type="http://schemas.openxmlformats.org/officeDocument/2006/relationships/image" Target="../media/image1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141.jpeg"/><Relationship Id="rId1" Type="http://schemas.openxmlformats.org/officeDocument/2006/relationships/image" Target="../media/image14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3.wav"/><Relationship Id="rId2" Type="http://schemas.openxmlformats.org/officeDocument/2006/relationships/image" Target="../media/image143.jpeg"/><Relationship Id="rId1" Type="http://schemas.openxmlformats.org/officeDocument/2006/relationships/image" Target="../media/image142.jpe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4.jpeg"/></Relationships>
</file>

<file path=ppt/slides/_rels/slide10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5.jpeg"/><Relationship Id="rId2" Type="http://schemas.microsoft.com/office/2007/relationships/media" Target="file:///E:\&#28040;&#38450;\&#28779;&#28798;&#29616;&#22330;&#36339;.wmv" TargetMode="External"/><Relationship Id="rId1" Type="http://schemas.openxmlformats.org/officeDocument/2006/relationships/video" Target="file:///E:\&#28040;&#38450;\&#28779;&#28798;&#29616;&#22330;&#36339;.wmv" TargetMode="Externa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47.jpeg"/><Relationship Id="rId1" Type="http://schemas.openxmlformats.org/officeDocument/2006/relationships/image" Target="../media/image146.jpe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8.jpe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0.jpeg"/><Relationship Id="rId1" Type="http://schemas.openxmlformats.org/officeDocument/2006/relationships/image" Target="../media/image14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1.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7.xml"/><Relationship Id="rId2" Type="http://schemas.openxmlformats.org/officeDocument/2006/relationships/image" Target="../media/image137.wmf"/><Relationship Id="rId1" Type="http://schemas.openxmlformats.org/officeDocument/2006/relationships/oleObject" Target="../embeddings/oleObject5.bin"/></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3.xml"/><Relationship Id="rId5" Type="http://schemas.openxmlformats.org/officeDocument/2006/relationships/image" Target="../media/image153.png"/><Relationship Id="rId4" Type="http://schemas.openxmlformats.org/officeDocument/2006/relationships/tags" Target="../tags/tag5.xml"/><Relationship Id="rId3" Type="http://schemas.microsoft.com/office/2007/relationships/media" Target="../media/media2.wmv"/><Relationship Id="rId2" Type="http://schemas.openxmlformats.org/officeDocument/2006/relationships/video" Target="../media/media2.wmv"/><Relationship Id="rId1" Type="http://schemas.openxmlformats.org/officeDocument/2006/relationships/image" Target="../media/image140.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4.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5.jpe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6.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8.png"/><Relationship Id="rId1" Type="http://schemas.openxmlformats.org/officeDocument/2006/relationships/image" Target="../media/image15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9.jpeg"/></Relationships>
</file>

<file path=ppt/slides/_rels/slide1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63.jpeg"/><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image" Target="../media/image160.jpeg"/></Relationships>
</file>

<file path=ppt/slides/_rels/slide1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image" Target="../media/image164.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8.jpeg"/><Relationship Id="rId1" Type="http://schemas.openxmlformats.org/officeDocument/2006/relationships/image" Target="../media/image167.jpeg"/></Relationships>
</file>

<file path=ppt/slides/_rels/slide1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70.jpeg"/><Relationship Id="rId5" Type="http://schemas.microsoft.com/office/2007/relationships/media" Target="file:///H:\&#28040;&#38450;\&#24120;&#24503;&#36710;2.wmv" TargetMode="External"/><Relationship Id="rId4" Type="http://schemas.openxmlformats.org/officeDocument/2006/relationships/video" Target="file:///H:\&#28040;&#38450;\&#24120;&#24503;&#36710;2.wmv" TargetMode="External"/><Relationship Id="rId3" Type="http://schemas.openxmlformats.org/officeDocument/2006/relationships/image" Target="../media/image169.jpeg"/><Relationship Id="rId2" Type="http://schemas.microsoft.com/office/2007/relationships/media" Target="file:///H:\&#28040;&#38450;\&#24120;&#24503;&#36710;1.wmv" TargetMode="External"/><Relationship Id="rId1" Type="http://schemas.openxmlformats.org/officeDocument/2006/relationships/video" Target="file:///H:\&#28040;&#38450;\&#24120;&#24503;&#36710;1.wmv" TargetMode="Externa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1.jpe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3.jpeg"/><Relationship Id="rId1" Type="http://schemas.openxmlformats.org/officeDocument/2006/relationships/image" Target="../media/image172.jpe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5.jpeg"/><Relationship Id="rId1" Type="http://schemas.openxmlformats.org/officeDocument/2006/relationships/image" Target="../media/image174.jpeg"/></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6.GIF"/></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7.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3.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8.jpe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9.jpe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1.png"/><Relationship Id="rId1" Type="http://schemas.openxmlformats.org/officeDocument/2006/relationships/image" Target="../media/image180.GIF"/></Relationships>
</file>

<file path=ppt/slides/_rels/slide13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png"/><Relationship Id="rId4" Type="http://schemas.openxmlformats.org/officeDocument/2006/relationships/image" Target="../media/image184.png"/><Relationship Id="rId3" Type="http://schemas.openxmlformats.org/officeDocument/2006/relationships/image" Target="../media/image183.jpeg"/><Relationship Id="rId2" Type="http://schemas.openxmlformats.org/officeDocument/2006/relationships/image" Target="../media/image150.jpeg"/><Relationship Id="rId1" Type="http://schemas.openxmlformats.org/officeDocument/2006/relationships/image" Target="../media/image182.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7.png"/></Relationships>
</file>

<file path=ppt/slides/_rels/slide13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5.png"/><Relationship Id="rId4" Type="http://schemas.microsoft.com/office/2007/relationships/media" Target="file:///E:\&#28040;&#38450;\&#38899;&#20048;&#35838;&#20214;ZZ0003.MP3" TargetMode="External"/><Relationship Id="rId3" Type="http://schemas.openxmlformats.org/officeDocument/2006/relationships/audio" Target="file:///E:\&#28040;&#38450;\&#38899;&#20048;&#35838;&#20214;ZZ0003.MP3" TargetMode="External"/><Relationship Id="rId2" Type="http://schemas.openxmlformats.org/officeDocument/2006/relationships/image" Target="../media/image189.emf"/><Relationship Id="rId1" Type="http://schemas.openxmlformats.org/officeDocument/2006/relationships/image" Target="../media/image18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3.xml"/><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2.png"/><Relationship Id="rId2" Type="http://schemas.microsoft.com/office/2007/relationships/media" Target="file:///E:\&#28040;&#38450;\&#22992;&#22992;&#29992;&#36523;&#20307;&#32473;&#24351;&#24351;.wmv" TargetMode="External"/><Relationship Id="rId1" Type="http://schemas.openxmlformats.org/officeDocument/2006/relationships/video" Target="file:///E:\&#28040;&#38450;\&#22992;&#22992;&#29992;&#36523;&#20307;&#32473;&#24351;&#24351;.wm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3.png"/><Relationship Id="rId2" Type="http://schemas.microsoft.com/office/2007/relationships/media" Target="file:///E:\&#28040;&#38450;\6&#23681;&#22899;&#31461;&#25937;&#22969;&#22969;.wmv" TargetMode="External"/><Relationship Id="rId1" Type="http://schemas.openxmlformats.org/officeDocument/2006/relationships/video" Target="file:///E:\&#28040;&#38450;\6&#23681;&#22899;&#31461;&#25937;&#22969;&#22969;.wmv" TargetMode="Externa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41.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media" Target="file:///E:\&#28040;&#38450;\&#38899;&#20048;&#35838;&#20214;ZZ0001.MP3" TargetMode="External"/><Relationship Id="rId3" Type="http://schemas.openxmlformats.org/officeDocument/2006/relationships/audio" Target="file:///E:\&#28040;&#38450;\&#38899;&#20048;&#35838;&#20214;ZZ0001.MP3" TargetMode="External"/><Relationship Id="rId2" Type="http://schemas.openxmlformats.org/officeDocument/2006/relationships/image" Target="../media/image4.emf"/><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image" Target="../media/image49.jpeg"/><Relationship Id="rId3" Type="http://schemas.openxmlformats.org/officeDocument/2006/relationships/image" Target="../media/image48.jpeg"/><Relationship Id="rId2" Type="http://schemas.microsoft.com/office/2007/relationships/media" Target="file:///F:\&#28040;&#38450;\&#28246;&#21335;&#28248;&#35199;&#24030;&#25919;&#24220;&#26426;&#20851;&#38498;1.wmv" TargetMode="External"/><Relationship Id="rId1" Type="http://schemas.openxmlformats.org/officeDocument/2006/relationships/video" Target="file:///F:\&#28040;&#38450;\&#28246;&#21335;&#28248;&#35199;&#24030;&#25919;&#24220;&#26426;&#20851;&#38498;1.wmv" TargetMode="Externa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1.jpeg"/><Relationship Id="rId3" Type="http://schemas.openxmlformats.org/officeDocument/2006/relationships/hyperlink" Target="http://post-army.news.tom.com/gallery_53000903227.html" TargetMode="External"/><Relationship Id="rId2" Type="http://schemas.openxmlformats.org/officeDocument/2006/relationships/image" Target="../media/image50.jpeg"/><Relationship Id="rId1" Type="http://schemas.openxmlformats.org/officeDocument/2006/relationships/hyperlink" Target="http://www.sgnet.cc/news/2009-04/16/content_117013_8.htm"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57.png"/><Relationship Id="rId3" Type="http://schemas.microsoft.com/office/2007/relationships/media" Target="file:///E:\&#28040;&#38450;\&#39640;&#23618;&#28779;&#28798;&#34425;&#21560;&#25928;&#24212;1.wmv" TargetMode="External"/><Relationship Id="rId2" Type="http://schemas.openxmlformats.org/officeDocument/2006/relationships/video" Target="file:///E:\&#28040;&#38450;\&#39640;&#23618;&#28779;&#28798;&#34425;&#21560;&#25928;&#24212;1.wmv" TargetMode="External"/><Relationship Id="rId1" Type="http://schemas.openxmlformats.org/officeDocument/2006/relationships/image" Target="../media/image5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jpeg"/></Relationships>
</file>

<file path=ppt/slides/_rels/slide6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emf"/><Relationship Id="rId3" Type="http://schemas.openxmlformats.org/officeDocument/2006/relationships/image" Target="../media/image63.jpeg"/><Relationship Id="rId2" Type="http://schemas.openxmlformats.org/officeDocument/2006/relationships/image" Target="../media/image62.emf"/><Relationship Id="rId1" Type="http://schemas.openxmlformats.org/officeDocument/2006/relationships/image" Target="../media/image61.em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7.jpeg"/><Relationship Id="rId1" Type="http://schemas.openxmlformats.org/officeDocument/2006/relationships/image" Target="../media/image66.jpeg"/></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emf"/></Relationships>
</file>

<file path=ppt/slides/_rels/slide6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73.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9.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jpe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82.jpeg"/><Relationship Id="rId1" Type="http://schemas.openxmlformats.org/officeDocument/2006/relationships/image" Target="../media/image8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3.png"/><Relationship Id="rId3" Type="http://schemas.openxmlformats.org/officeDocument/2006/relationships/tags" Target="../tags/tag3.xml"/><Relationship Id="rId2" Type="http://schemas.microsoft.com/office/2007/relationships/media" Target="../media/media1.wmv"/><Relationship Id="rId1" Type="http://schemas.openxmlformats.org/officeDocument/2006/relationships/video" Target="../media/media1.wmv"/></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84.png"/><Relationship Id="rId1"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5.GIF"/></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7.png"/><Relationship Id="rId1" Type="http://schemas.openxmlformats.org/officeDocument/2006/relationships/image" Target="../media/image8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jpeg"/></Relationships>
</file>

<file path=ppt/slides/_rels/slide7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94.jpeg"/><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jpeg"/></Relationships>
</file>

<file path=ppt/slides/_rels/slide7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8.png"/><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100.jpeg"/><Relationship Id="rId1" Type="http://schemas.openxmlformats.org/officeDocument/2006/relationships/image" Target="../media/image99.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11.webp"/><Relationship Id="rId3" Type="http://schemas.openxmlformats.org/officeDocument/2006/relationships/image" Target="../media/image10.webp"/><Relationship Id="rId2" Type="http://schemas.openxmlformats.org/officeDocument/2006/relationships/image" Target="../media/image9.webp"/><Relationship Id="rId1"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image" Target="../media/image102.GIF"/><Relationship Id="rId1" Type="http://schemas.openxmlformats.org/officeDocument/2006/relationships/image" Target="../media/image101.GIF"/></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3.jpeg"/></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4.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5.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6.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8.jpeg"/><Relationship Id="rId1" Type="http://schemas.openxmlformats.org/officeDocument/2006/relationships/image" Target="../media/image107.jpeg"/></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42.xml"/><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image" Target="../media/image109.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3.jpeg"/><Relationship Id="rId1" Type="http://schemas.openxmlformats.org/officeDocument/2006/relationships/image" Target="../media/image112.jpeg"/></Relationships>
</file>

<file path=ppt/slides/_rels/slide88.xml.rels><?xml version="1.0" encoding="UTF-8" standalone="yes"?>
<Relationships xmlns="http://schemas.openxmlformats.org/package/2006/relationships"><Relationship Id="rId6" Type="http://schemas.openxmlformats.org/officeDocument/2006/relationships/slideLayout" Target="../slideLayouts/slideLayout31.xml"/><Relationship Id="rId5" Type="http://schemas.openxmlformats.org/officeDocument/2006/relationships/image" Target="../media/image118.jpeg"/><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jpeg"/></Relationships>
</file>

<file path=ppt/slides/_rels/slide89.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120.jpeg"/><Relationship Id="rId2" Type="http://schemas.openxmlformats.org/officeDocument/2006/relationships/image" Target="../media/image119.wmf"/><Relationship Id="rId1"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8.xml"/><Relationship Id="rId3" Type="http://schemas.openxmlformats.org/officeDocument/2006/relationships/image" Target="../media/image14.jpeg"/><Relationship Id="rId2" Type="http://schemas.openxmlformats.org/officeDocument/2006/relationships/image" Target="../media/image13.webp"/><Relationship Id="rId1" Type="http://schemas.openxmlformats.org/officeDocument/2006/relationships/image" Target="../media/image12.webp"/></Relationships>
</file>

<file path=ppt/slides/_rels/slide9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image" Target="../media/image121.jpeg"/></Relationships>
</file>

<file path=ppt/slides/_rels/slide91.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7.xml"/><Relationship Id="rId3" Type="http://schemas.openxmlformats.org/officeDocument/2006/relationships/image" Target="../media/image125.jpeg"/><Relationship Id="rId2" Type="http://schemas.openxmlformats.org/officeDocument/2006/relationships/image" Target="../media/image124.wmf"/><Relationship Id="rId1" Type="http://schemas.openxmlformats.org/officeDocument/2006/relationships/oleObject" Target="../embeddings/oleObject3.bin"/></Relationships>
</file>

<file path=ppt/slides/_rels/slide9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6.png"/><Relationship Id="rId2" Type="http://schemas.microsoft.com/office/2007/relationships/media" Target="file:///F:\&#28040;&#38450;\&#28248;&#23433;&#27700;&#22522;&#28781;&#29028;&#27668;.wmv" TargetMode="External"/><Relationship Id="rId1" Type="http://schemas.openxmlformats.org/officeDocument/2006/relationships/video" Target="file:///F:\&#28040;&#38450;\&#28248;&#23433;&#27700;&#22522;&#28781;&#29028;&#27668;.wmv" TargetMode="Externa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7.png"/></Relationships>
</file>

<file path=ppt/slides/_rels/slide9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image" Target="../media/image128.png"/></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image" Target="../media/image134.png"/></Relationships>
</file>

<file path=ppt/slides/_rels/slide96.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7.xml"/><Relationship Id="rId2" Type="http://schemas.openxmlformats.org/officeDocument/2006/relationships/image" Target="../media/image137.wmf"/><Relationship Id="rId1" Type="http://schemas.openxmlformats.org/officeDocument/2006/relationships/oleObject" Target="../embeddings/oleObject4.bin"/></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8.png"/><Relationship Id="rId1" Type="http://schemas.openxmlformats.org/officeDocument/2006/relationships/tags" Target="../tags/tag4.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9.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1"/>
          <a:stretch>
            <a:fillRect/>
          </a:stretch>
        </p:blipFill>
        <p:spPr>
          <a:xfrm>
            <a:off x="323850" y="620713"/>
            <a:ext cx="8424863" cy="5976937"/>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7950" y="6165850"/>
            <a:ext cx="8945245" cy="424180"/>
          </a:xfrm>
        </p:spPr>
        <p:txBody>
          <a:bodyPr/>
          <a:p>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  10</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29</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日南京金盛百货火灾烧了</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几个小时</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 name="图片 99"/>
          <p:cNvPicPr/>
          <p:nvPr/>
        </p:nvPicPr>
        <p:blipFill>
          <a:blip r:embed="rId1"/>
          <a:stretch>
            <a:fillRect/>
          </a:stretch>
        </p:blipFill>
        <p:spPr>
          <a:xfrm>
            <a:off x="323850" y="981075"/>
            <a:ext cx="8468360" cy="4966335"/>
          </a:xfrm>
          <a:prstGeom prst="rect">
            <a:avLst/>
          </a:prstGeom>
          <a:noFill/>
          <a:ln w="9525">
            <a:noFill/>
          </a:ln>
        </p:spPr>
      </p:pic>
      <p:pic>
        <p:nvPicPr>
          <p:cNvPr id="101" name="图片 100"/>
          <p:cNvPicPr/>
          <p:nvPr/>
        </p:nvPicPr>
        <p:blipFill>
          <a:blip r:embed="rId2"/>
          <a:stretch>
            <a:fillRect/>
          </a:stretch>
        </p:blipFill>
        <p:spPr>
          <a:xfrm>
            <a:off x="323850" y="981075"/>
            <a:ext cx="8468360" cy="496697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4955" y="942340"/>
            <a:ext cx="8596630" cy="5363845"/>
          </a:xfrm>
          <a:prstGeom prst="rect">
            <a:avLst/>
          </a:prstGeom>
          <a:noFill/>
        </p:spPr>
        <p:txBody>
          <a:bodyPr wrap="square" rtlCol="0" anchor="t">
            <a:noAutofit/>
          </a:bodyPr>
          <a:p>
            <a:r>
              <a:rPr lang="en-US" altLang="zh-CN" sz="2000"/>
              <a:t>                              </a:t>
            </a:r>
            <a:r>
              <a:rPr lang="en-US" altLang="zh-CN" sz="2800">
                <a:solidFill>
                  <a:srgbClr val="FF0000"/>
                </a:solidFill>
              </a:rPr>
              <a:t>  </a:t>
            </a:r>
            <a:r>
              <a:rPr lang="zh-CN" altLang="en-US" sz="2800">
                <a:solidFill>
                  <a:srgbClr val="FF0000"/>
                </a:solidFill>
              </a:rPr>
              <a:t>发生火灾疏散人员方法</a:t>
            </a:r>
            <a:endParaRPr lang="zh-CN" altLang="en-US" sz="2000"/>
          </a:p>
          <a:p>
            <a:endParaRPr lang="zh-CN" altLang="en-US" sz="2000"/>
          </a:p>
          <a:p>
            <a:r>
              <a:rPr lang="zh-CN" altLang="en-US" sz="2000"/>
              <a:t>1.火灾发生后，由疏散组负责安排人员，为业主和访客指明疏散方向，并在疏散路线</a:t>
            </a:r>
            <a:endParaRPr lang="zh-CN" altLang="en-US" sz="2000"/>
          </a:p>
          <a:p>
            <a:r>
              <a:rPr lang="zh-CN" altLang="en-US" sz="2000"/>
              <a:t>上设立岗位进行引导，护送业主和访客向安全区域疏散。这时切记要提醒大家不要乘坐电</a:t>
            </a:r>
            <a:endParaRPr lang="zh-CN" altLang="en-US" sz="2000"/>
          </a:p>
          <a:p>
            <a:r>
              <a:rPr lang="zh-CN" altLang="en-US" sz="2000"/>
              <a:t>梯，如果烟雾较大，要告知大家用湿毛巾捂住口鼻，尽量降低身体姿势有序、快速离开。</a:t>
            </a:r>
            <a:endParaRPr lang="zh-CN" altLang="en-US" sz="2000"/>
          </a:p>
          <a:p>
            <a:endParaRPr lang="zh-CN" altLang="en-US" sz="2000"/>
          </a:p>
          <a:p>
            <a:r>
              <a:rPr lang="zh-CN" altLang="en-US" sz="2000"/>
              <a:t>2.人员的疏散以就近安全门、消防通道为主，也可根据火场实际情况，灵活机动地引</a:t>
            </a:r>
            <a:endParaRPr lang="zh-CN" altLang="en-US" sz="2000"/>
          </a:p>
          <a:p>
            <a:r>
              <a:rPr lang="zh-CN" altLang="en-US" sz="2000"/>
              <a:t>导人贫疏散。</a:t>
            </a:r>
            <a:endParaRPr lang="zh-CN" altLang="en-US" sz="2000"/>
          </a:p>
          <a:p>
            <a:endParaRPr lang="zh-CN" altLang="en-US" sz="2000"/>
          </a:p>
          <a:p>
            <a:r>
              <a:rPr lang="zh-CN" altLang="en-US" sz="2000"/>
              <a:t>3.认真检查起火区域及附近区域的各个单元，并关闭门窗和空调。发现有人员被困在</a:t>
            </a:r>
            <a:endParaRPr lang="zh-CN" altLang="en-US" sz="2000"/>
          </a:p>
          <a:p>
            <a:r>
              <a:rPr lang="zh-CN" altLang="en-US" sz="2000"/>
              <a:t>起火区域，应先营救被困人员，确保每一位业主和访客均能安全撤离火场。</a:t>
            </a:r>
            <a:endParaRPr lang="zh-CN" altLang="en-US" sz="20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52095" y="1052830"/>
            <a:ext cx="8658860" cy="4954270"/>
          </a:xfrm>
          <a:prstGeom prst="rect">
            <a:avLst/>
          </a:prstGeom>
          <a:noFill/>
        </p:spPr>
        <p:txBody>
          <a:bodyPr wrap="square" rtlCol="0" anchor="t">
            <a:spAutoFit/>
          </a:bodyPr>
          <a:p>
            <a:endParaRPr lang="zh-CN" altLang="en-US" sz="2800"/>
          </a:p>
          <a:p>
            <a:r>
              <a:rPr lang="zh-CN" altLang="en-US" sz="2400"/>
              <a:t>4.接待安置好疏散下来的人员，通过良好的服务稳定人们的情绪，并及时清点人员，</a:t>
            </a:r>
            <a:endParaRPr lang="zh-CN" altLang="en-US" sz="2400"/>
          </a:p>
          <a:p>
            <a:r>
              <a:rPr lang="zh-CN" altLang="en-US" sz="2400"/>
              <a:t>检查是否还有人没有撤出来</a:t>
            </a:r>
            <a:endParaRPr lang="zh-CN" altLang="en-US" sz="2400"/>
          </a:p>
          <a:p>
            <a:endParaRPr lang="zh-CN" altLang="en-US" sz="2400"/>
          </a:p>
          <a:p>
            <a:endParaRPr lang="zh-CN" altLang="en-US" sz="2400"/>
          </a:p>
          <a:p>
            <a:r>
              <a:rPr lang="zh-CN" altLang="en-US" sz="2400"/>
              <a:t>5.疏散顺序为:先起火单元及相邻单元，后起火层上面2层和下面1层。疏散一般以</a:t>
            </a:r>
            <a:endParaRPr lang="zh-CN" altLang="en-US" sz="2400"/>
          </a:p>
          <a:p>
            <a:r>
              <a:rPr lang="zh-CN" altLang="en-US" sz="2400"/>
              <a:t>向下疏散为原则(底层向外疏散)，若向下通道已被烟火封住，则可考虑向屋顶撤离。</a:t>
            </a:r>
            <a:endParaRPr lang="zh-CN" altLang="en-US" sz="2400"/>
          </a:p>
          <a:p>
            <a:endParaRPr lang="zh-CN" altLang="en-US" sz="2400"/>
          </a:p>
          <a:p>
            <a:r>
              <a:rPr lang="zh-CN" altLang="en-US" sz="2400"/>
              <a:t>6.在火场上救下的受伤业主，访客以及扑救中受伤的员工，由抢救组护送至安全区，对伤员进行处理，然后送医院救治</a:t>
            </a:r>
            <a:endParaRPr lang="zh-CN" altLang="en-US" sz="24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27"/>
          <p:cNvCxnSpPr/>
          <p:nvPr/>
        </p:nvCxnSpPr>
        <p:spPr>
          <a:xfrm>
            <a:off x="1316038" y="1266825"/>
            <a:ext cx="208915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19"/>
          <p:cNvSpPr txBox="1"/>
          <p:nvPr/>
        </p:nvSpPr>
        <p:spPr>
          <a:xfrm>
            <a:off x="3060065" y="404495"/>
            <a:ext cx="3373755" cy="64516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itchFamily="34" charset="0"/>
              </a:defRPr>
            </a:lvl1pPr>
          </a:lstStyle>
          <a:p>
            <a:pPr algn="ctr" fontAlgn="base"/>
            <a:r>
              <a:rPr lang="zh-CN" altLang="en-US" sz="3600" b="1" strike="noStrike" spc="300" noProof="1" dirty="0">
                <a:solidFill>
                  <a:srgbClr val="FF0000"/>
                </a:solidFill>
                <a:latin typeface="+mn-ea"/>
                <a:ea typeface="微软雅黑" panose="020B0503020204020204" pitchFamily="34" charset="-122"/>
                <a:cs typeface="+mn-cs"/>
              </a:rPr>
              <a:t>火场逃生口诀</a:t>
            </a:r>
            <a:endParaRPr lang="zh-CN" altLang="en-US" sz="3600" b="1" strike="noStrike" spc="300" noProof="1" dirty="0">
              <a:solidFill>
                <a:srgbClr val="FF0000"/>
              </a:solidFill>
              <a:latin typeface="+mn-ea"/>
              <a:ea typeface="微软雅黑" panose="020B0503020204020204" pitchFamily="34" charset="-122"/>
              <a:cs typeface="+mn-cs"/>
            </a:endParaRPr>
          </a:p>
        </p:txBody>
      </p:sp>
      <p:cxnSp>
        <p:nvCxnSpPr>
          <p:cNvPr id="31" name="直接连接符 30"/>
          <p:cNvCxnSpPr/>
          <p:nvPr/>
        </p:nvCxnSpPr>
        <p:spPr>
          <a:xfrm>
            <a:off x="5757863" y="1266825"/>
            <a:ext cx="208915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6980" name="图片 14" descr="国内logo"/>
          <p:cNvPicPr>
            <a:picLocks noChangeAspect="1"/>
          </p:cNvPicPr>
          <p:nvPr/>
        </p:nvPicPr>
        <p:blipFill>
          <a:blip r:embed="rId1"/>
          <a:stretch>
            <a:fillRect/>
          </a:stretch>
        </p:blipFill>
        <p:spPr>
          <a:xfrm>
            <a:off x="7585075" y="985838"/>
            <a:ext cx="1389063" cy="284162"/>
          </a:xfrm>
          <a:prstGeom prst="rect">
            <a:avLst/>
          </a:prstGeom>
          <a:noFill/>
          <a:ln w="9525">
            <a:noFill/>
          </a:ln>
        </p:spPr>
      </p:pic>
      <p:pic>
        <p:nvPicPr>
          <p:cNvPr id="126981" name="图片 1" descr="火灾逃生口诀"/>
          <p:cNvPicPr>
            <a:picLocks noChangeAspect="1"/>
          </p:cNvPicPr>
          <p:nvPr/>
        </p:nvPicPr>
        <p:blipFill>
          <a:blip r:embed="rId2"/>
          <a:stretch>
            <a:fillRect/>
          </a:stretch>
        </p:blipFill>
        <p:spPr>
          <a:xfrm>
            <a:off x="323850" y="1358900"/>
            <a:ext cx="8535988" cy="5183188"/>
          </a:xfrm>
          <a:prstGeom prst="rect">
            <a:avLst/>
          </a:prstGeom>
          <a:noFill/>
          <a:ln w="9525">
            <a:noFill/>
          </a:ln>
        </p:spPr>
      </p:pic>
    </p:spTree>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idx="4294967295"/>
          </p:nvPr>
        </p:nvSpPr>
        <p:spPr>
          <a:xfrm>
            <a:off x="468313" y="260350"/>
            <a:ext cx="7772400" cy="1143000"/>
          </a:xfrm>
        </p:spPr>
        <p:txBody>
          <a:bodyPr vert="horz" wrap="square" lIns="91231" tIns="45615" rIns="91231" bIns="45615"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6600" b="1" i="0" u="none" strike="noStrike" kern="0" cap="none" spc="0" normalizeH="0" baseline="0" noProof="1">
                <a:ln>
                  <a:noFill/>
                </a:ln>
                <a:solidFill>
                  <a:srgbClr val="FF0000"/>
                </a:solidFill>
                <a:effectLst>
                  <a:outerShdw blurRad="38100" dist="38100" dir="2700000">
                    <a:srgbClr val="000000"/>
                  </a:outerShdw>
                </a:effectLst>
                <a:uLnTx/>
                <a:uFillTx/>
                <a:latin typeface="微软雅黑" panose="020B0503020204020204" pitchFamily="34" charset="-122"/>
                <a:ea typeface="微软雅黑" panose="020B0503020204020204" pitchFamily="34" charset="-122"/>
                <a:cs typeface="+mj-cs"/>
              </a:rPr>
              <a:t>逃生方法</a:t>
            </a:r>
            <a:endParaRPr kumimoji="0" lang="zh-CN" altLang="en-US" sz="6600" b="1" i="0" u="none" strike="noStrike" kern="0" cap="none" spc="0" normalizeH="0" baseline="0" noProof="1">
              <a:ln>
                <a:noFill/>
              </a:ln>
              <a:solidFill>
                <a:srgbClr val="FF0000"/>
              </a:solidFill>
              <a:effectLst>
                <a:outerShdw blurRad="38100" dist="38100" dir="2700000">
                  <a:srgbClr val="000000"/>
                </a:outerShdw>
              </a:effectLst>
              <a:uLnTx/>
              <a:uFillTx/>
              <a:latin typeface="微软雅黑" panose="020B0503020204020204" pitchFamily="34" charset="-122"/>
              <a:ea typeface="微软雅黑" panose="020B0503020204020204" pitchFamily="34" charset="-122"/>
              <a:cs typeface="+mj-cs"/>
            </a:endParaRPr>
          </a:p>
        </p:txBody>
      </p:sp>
      <p:sp>
        <p:nvSpPr>
          <p:cNvPr id="180226" name="Rectangle 3"/>
          <p:cNvSpPr>
            <a:spLocks noGrp="1"/>
          </p:cNvSpPr>
          <p:nvPr>
            <p:ph type="body" idx="4294967295"/>
          </p:nvPr>
        </p:nvSpPr>
        <p:spPr>
          <a:xfrm>
            <a:off x="179388" y="1628775"/>
            <a:ext cx="8915400" cy="4114800"/>
          </a:xfrm>
        </p:spPr>
        <p:txBody>
          <a:bodyPr vert="horz" wrap="square" lIns="91231" tIns="45615" rIns="91231" bIns="45615" anchor="t" anchorCtr="0"/>
          <a:lstStyle/>
          <a:p>
            <a:pPr defTabSz="913130"/>
            <a:r>
              <a:rPr lang="en-US" altLang="en-US" sz="4400" b="1" dirty="0">
                <a:solidFill>
                  <a:srgbClr val="FF0000"/>
                </a:solidFill>
                <a:latin typeface="微软雅黑" panose="020B0503020204020204" pitchFamily="34" charset="-122"/>
                <a:ea typeface="微软雅黑" panose="020B0503020204020204" pitchFamily="34" charset="-122"/>
              </a:rPr>
              <a:t>保持冷静</a:t>
            </a:r>
            <a:r>
              <a:rPr lang="en-US" altLang="en-US" sz="4400" b="1" dirty="0">
                <a:solidFill>
                  <a:srgbClr val="0610EA"/>
                </a:solidFill>
                <a:latin typeface="微软雅黑" panose="020B0503020204020204" pitchFamily="34" charset="-122"/>
                <a:ea typeface="微软雅黑" panose="020B0503020204020204" pitchFamily="34" charset="-122"/>
              </a:rPr>
              <a:t>（深呼吸）</a:t>
            </a:r>
            <a:endParaRPr lang="en-US" altLang="en-US" sz="4400" b="1" dirty="0">
              <a:solidFill>
                <a:srgbClr val="FF0000"/>
              </a:solidFill>
              <a:latin typeface="微软雅黑" panose="020B0503020204020204" pitchFamily="34" charset="-122"/>
              <a:ea typeface="微软雅黑" panose="020B0503020204020204" pitchFamily="34" charset="-122"/>
            </a:endParaRPr>
          </a:p>
          <a:p>
            <a:pPr defTabSz="913130"/>
            <a:r>
              <a:rPr lang="en-US" altLang="en-US" sz="4400" b="1" dirty="0">
                <a:solidFill>
                  <a:srgbClr val="FF0000"/>
                </a:solidFill>
                <a:latin typeface="微软雅黑" panose="020B0503020204020204" pitchFamily="34" charset="-122"/>
                <a:ea typeface="微软雅黑" panose="020B0503020204020204" pitchFamily="34" charset="-122"/>
                <a:sym typeface="+mn-ea"/>
              </a:rPr>
              <a:t>选择正确方向跑</a:t>
            </a:r>
            <a:r>
              <a:rPr lang="en-US" altLang="en-US" b="1" dirty="0">
                <a:solidFill>
                  <a:srgbClr val="0610EA"/>
                </a:solidFill>
                <a:latin typeface="微软雅黑" panose="020B0503020204020204" pitchFamily="34" charset="-122"/>
                <a:ea typeface="微软雅黑" panose="020B0503020204020204" pitchFamily="34" charset="-122"/>
                <a:sym typeface="+mn-ea"/>
              </a:rPr>
              <a:t>（</a:t>
            </a:r>
            <a:r>
              <a:rPr lang="en-US" altLang="en-US" sz="4000" b="1" dirty="0">
                <a:solidFill>
                  <a:srgbClr val="0610EA"/>
                </a:solidFill>
                <a:latin typeface="微软雅黑" panose="020B0503020204020204" pitchFamily="34" charset="-122"/>
                <a:ea typeface="微软雅黑" panose="020B0503020204020204" pitchFamily="34" charset="-122"/>
                <a:sym typeface="+mn-ea"/>
              </a:rPr>
              <a:t>往上还是往下</a:t>
            </a:r>
            <a:r>
              <a:rPr lang="en-US" altLang="en-US" b="1" dirty="0">
                <a:solidFill>
                  <a:srgbClr val="0610EA"/>
                </a:solidFill>
                <a:latin typeface="微软雅黑" panose="020B0503020204020204" pitchFamily="34" charset="-122"/>
                <a:ea typeface="微软雅黑" panose="020B0503020204020204" pitchFamily="34" charset="-122"/>
                <a:sym typeface="+mn-ea"/>
              </a:rPr>
              <a:t>）</a:t>
            </a:r>
            <a:endParaRPr lang="en-US" altLang="en-US" sz="4400" b="1" dirty="0">
              <a:solidFill>
                <a:srgbClr val="FF0000"/>
              </a:solidFill>
              <a:latin typeface="微软雅黑" panose="020B0503020204020204" pitchFamily="34" charset="-122"/>
              <a:ea typeface="微软雅黑" panose="020B0503020204020204" pitchFamily="34" charset="-122"/>
            </a:endParaRPr>
          </a:p>
          <a:p>
            <a:pPr defTabSz="913130"/>
            <a:r>
              <a:rPr lang="en-US" altLang="en-US" sz="4400" b="1" dirty="0">
                <a:solidFill>
                  <a:srgbClr val="FF0000"/>
                </a:solidFill>
                <a:latin typeface="微软雅黑" panose="020B0503020204020204" pitchFamily="34" charset="-122"/>
                <a:ea typeface="微软雅黑" panose="020B0503020204020204" pitchFamily="34" charset="-122"/>
              </a:rPr>
              <a:t>高层逃生不能乘坐电梯</a:t>
            </a:r>
            <a:endParaRPr lang="en-US" altLang="en-US" sz="4400" b="1" dirty="0">
              <a:solidFill>
                <a:srgbClr val="FF0000"/>
              </a:solidFill>
              <a:latin typeface="微软雅黑" panose="020B0503020204020204" pitchFamily="34" charset="-122"/>
              <a:ea typeface="微软雅黑" panose="020B0503020204020204" pitchFamily="34" charset="-122"/>
            </a:endParaRPr>
          </a:p>
          <a:p>
            <a:pPr defTabSz="913130"/>
            <a:r>
              <a:rPr lang="en-US" altLang="en-US" sz="4400" b="1" dirty="0">
                <a:solidFill>
                  <a:srgbClr val="FF0000"/>
                </a:solidFill>
                <a:latin typeface="微软雅黑" panose="020B0503020204020204" pitchFamily="34" charset="-122"/>
                <a:ea typeface="微软雅黑" panose="020B0503020204020204" pitchFamily="34" charset="-122"/>
              </a:rPr>
              <a:t>不能跳楼</a:t>
            </a:r>
            <a:r>
              <a:rPr lang="en-US" altLang="en-US" sz="4400" b="1" dirty="0">
                <a:solidFill>
                  <a:srgbClr val="0610EA"/>
                </a:solidFill>
                <a:latin typeface="微软雅黑" panose="020B0503020204020204" pitchFamily="34" charset="-122"/>
                <a:ea typeface="微软雅黑" panose="020B0503020204020204" pitchFamily="34" charset="-122"/>
                <a:sym typeface="+mn-ea"/>
              </a:rPr>
              <a:t>（借助逃生工具）</a:t>
            </a:r>
            <a:endParaRPr lang="en-US" altLang="en-US" sz="4400" b="1" dirty="0">
              <a:solidFill>
                <a:srgbClr val="FF0000"/>
              </a:solidFill>
              <a:latin typeface="微软雅黑" panose="020B0503020204020204" pitchFamily="34" charset="-122"/>
              <a:ea typeface="微软雅黑" panose="020B0503020204020204" pitchFamily="34" charset="-122"/>
            </a:endParaRPr>
          </a:p>
          <a:p>
            <a:pPr defTabSz="913130"/>
            <a:r>
              <a:rPr lang="en-US" altLang="en-US" sz="4400" b="1" u="sng" dirty="0">
                <a:solidFill>
                  <a:srgbClr val="FF0000"/>
                </a:solidFill>
                <a:latin typeface="微软雅黑" panose="020B0503020204020204" pitchFamily="34" charset="-122"/>
                <a:ea typeface="微软雅黑" panose="020B0503020204020204" pitchFamily="34" charset="-122"/>
              </a:rPr>
              <a:t>防好毒烟</a:t>
            </a:r>
            <a:r>
              <a:rPr lang="en-US" altLang="en-US" sz="4400" b="1" u="sng" dirty="0">
                <a:solidFill>
                  <a:srgbClr val="0610EA"/>
                </a:solidFill>
                <a:latin typeface="微软雅黑" panose="020B0503020204020204" pitchFamily="34" charset="-122"/>
                <a:ea typeface="微软雅黑" panose="020B0503020204020204" pitchFamily="34" charset="-122"/>
              </a:rPr>
              <a:t>（防毒面具）</a:t>
            </a:r>
            <a:endParaRPr lang="en-US" altLang="en-US" sz="4400" b="1" dirty="0">
              <a:solidFill>
                <a:srgbClr val="FF0000"/>
              </a:solidFill>
              <a:latin typeface="微软雅黑" panose="020B0503020204020204" pitchFamily="34" charset="-122"/>
              <a:ea typeface="微软雅黑" panose="020B0503020204020204" pitchFamily="34" charset="-122"/>
            </a:endParaRPr>
          </a:p>
          <a:p>
            <a:pPr defTabSz="913130">
              <a:buNone/>
            </a:pPr>
            <a:endParaRPr lang="en-US" altLang="en-US" sz="4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354307"/>
          <p:cNvSpPr>
            <a:spLocks noGrp="1"/>
          </p:cNvSpPr>
          <p:nvPr>
            <p:ph type="title"/>
          </p:nvPr>
        </p:nvSpPr>
        <p:spPr>
          <a:xfrm>
            <a:off x="0" y="5981700"/>
            <a:ext cx="9144000" cy="576263"/>
          </a:xfrm>
        </p:spPr>
        <p:txBody>
          <a:bodyPr vert="horz" wrap="square" lIns="91231" tIns="45615" rIns="91231" bIns="45615" anchor="ctr" anchorCtr="0"/>
          <a:lstStyle/>
          <a:p>
            <a:pPr eaLnBrk="1" hangingPunct="1"/>
            <a:r>
              <a:rPr lang="zh-CN" altLang="en-US" sz="3600" b="1" dirty="0">
                <a:solidFill>
                  <a:srgbClr val="FF0000"/>
                </a:solidFill>
              </a:rPr>
              <a:t>伦敦</a:t>
            </a:r>
            <a:r>
              <a:rPr lang="en-US" altLang="zh-CN" sz="3600" b="1" dirty="0">
                <a:solidFill>
                  <a:srgbClr val="FF0000"/>
                </a:solidFill>
              </a:rPr>
              <a:t>24</a:t>
            </a:r>
            <a:r>
              <a:rPr lang="zh-CN" altLang="en-US" sz="3600" b="1" dirty="0">
                <a:solidFill>
                  <a:srgbClr val="FF0000"/>
                </a:solidFill>
              </a:rPr>
              <a:t>层高楼发生火灾，导致</a:t>
            </a:r>
            <a:r>
              <a:rPr lang="en-US" altLang="zh-CN" sz="3600" b="1" dirty="0">
                <a:solidFill>
                  <a:srgbClr val="FF0000"/>
                </a:solidFill>
              </a:rPr>
              <a:t>80</a:t>
            </a:r>
            <a:r>
              <a:rPr lang="zh-CN" altLang="en-US" sz="3600" b="1" dirty="0">
                <a:solidFill>
                  <a:srgbClr val="FF0000"/>
                </a:solidFill>
              </a:rPr>
              <a:t>人遇难</a:t>
            </a:r>
            <a:endParaRPr lang="zh-CN" altLang="en-US" sz="3600" b="1" dirty="0">
              <a:solidFill>
                <a:srgbClr val="FF0000"/>
              </a:solidFill>
            </a:endParaRPr>
          </a:p>
        </p:txBody>
      </p:sp>
      <p:pic>
        <p:nvPicPr>
          <p:cNvPr id="115715" name="图片 354308" descr="6"/>
          <p:cNvPicPr>
            <a:picLocks noChangeAspect="1"/>
          </p:cNvPicPr>
          <p:nvPr/>
        </p:nvPicPr>
        <p:blipFill>
          <a:blip r:embed="rId1"/>
          <a:stretch>
            <a:fillRect/>
          </a:stretch>
        </p:blipFill>
        <p:spPr>
          <a:xfrm>
            <a:off x="288925" y="1025525"/>
            <a:ext cx="4514850" cy="4956175"/>
          </a:xfrm>
          <a:prstGeom prst="rect">
            <a:avLst/>
          </a:prstGeom>
          <a:noFill/>
          <a:ln w="9525">
            <a:noFill/>
          </a:ln>
        </p:spPr>
      </p:pic>
      <p:pic>
        <p:nvPicPr>
          <p:cNvPr id="115716" name="图片 354309" descr="6"/>
          <p:cNvPicPr>
            <a:picLocks noChangeAspect="1"/>
          </p:cNvPicPr>
          <p:nvPr/>
        </p:nvPicPr>
        <p:blipFill>
          <a:blip r:embed="rId2"/>
          <a:stretch>
            <a:fillRect/>
          </a:stretch>
        </p:blipFill>
        <p:spPr>
          <a:xfrm>
            <a:off x="4864100" y="1025525"/>
            <a:ext cx="4175125" cy="4956175"/>
          </a:xfrm>
          <a:prstGeom prst="rect">
            <a:avLst/>
          </a:prstGeom>
          <a:noFill/>
          <a:ln w="9525">
            <a:noFill/>
          </a:ln>
        </p:spPr>
      </p:pic>
    </p:spTree>
  </p:cSld>
  <p:clrMapOvr>
    <a:masterClrMapping/>
  </p:clrMapOvr>
  <p:transition spd="med">
    <p:sndAc>
      <p:stSnd>
        <p:snd r:embed="rId3" name="camera.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p:cNvPicPr>
            <a:picLocks noChangeAspect="1"/>
          </p:cNvPicPr>
          <p:nvPr/>
        </p:nvPicPr>
        <p:blipFill>
          <a:blip r:embed="rId1"/>
          <a:stretch>
            <a:fillRect/>
          </a:stretch>
        </p:blipFill>
        <p:spPr>
          <a:xfrm>
            <a:off x="250825" y="1125538"/>
            <a:ext cx="8642350" cy="4535487"/>
          </a:xfrm>
          <a:prstGeom prst="rect">
            <a:avLst/>
          </a:prstGeom>
          <a:noFill/>
          <a:ln w="9525">
            <a:noFill/>
          </a:ln>
        </p:spPr>
      </p:pic>
      <p:sp>
        <p:nvSpPr>
          <p:cNvPr id="116739" name="Rectangle 5"/>
          <p:cNvSpPr/>
          <p:nvPr/>
        </p:nvSpPr>
        <p:spPr>
          <a:xfrm>
            <a:off x="250825" y="5805488"/>
            <a:ext cx="8569325" cy="574675"/>
          </a:xfrm>
          <a:prstGeom prst="rect">
            <a:avLst/>
          </a:prstGeom>
          <a:noFill/>
          <a:ln w="9525">
            <a:noFill/>
          </a:ln>
        </p:spPr>
        <p:txBody>
          <a:bodyPr lIns="80394" tIns="41802" rIns="80394" bIns="41802">
            <a:spAutoFit/>
          </a:bodyPr>
          <a:lstStyle/>
          <a:p>
            <a:pPr algn="ctr" defTabSz="821055" eaLnBrk="1" hangingPunct="1"/>
            <a:r>
              <a:rPr lang="zh-CN" altLang="en-US" sz="3200" dirty="0">
                <a:solidFill>
                  <a:schemeClr val="tx2"/>
                </a:solidFill>
                <a:latin typeface="微软雅黑" panose="020B0503020204020204" pitchFamily="34" charset="-122"/>
              </a:rPr>
              <a:t>同样是灾难！有的放弃</a:t>
            </a:r>
            <a:r>
              <a:rPr lang="zh-CN" altLang="en-US" sz="3200" dirty="0">
                <a:latin typeface="微软雅黑" panose="020B0503020204020204" pitchFamily="34" charset="-122"/>
              </a:rPr>
              <a:t>、</a:t>
            </a:r>
            <a:r>
              <a:rPr lang="zh-CN" altLang="en-US" sz="3200" dirty="0">
                <a:solidFill>
                  <a:schemeClr val="tx2"/>
                </a:solidFill>
                <a:latin typeface="微软雅黑" panose="020B0503020204020204" pitchFamily="34" charset="-122"/>
              </a:rPr>
              <a:t>有的坚持</a:t>
            </a:r>
            <a:r>
              <a:rPr lang="zh-CN" altLang="en-US" sz="3200" dirty="0">
                <a:latin typeface="微软雅黑" panose="020B0503020204020204" pitchFamily="34" charset="-122"/>
              </a:rPr>
              <a:t>、有的</a:t>
            </a:r>
            <a:r>
              <a:rPr lang="en-US" altLang="zh-CN" sz="3200" dirty="0">
                <a:latin typeface="微软雅黑" panose="020B0503020204020204" pitchFamily="34" charset="-122"/>
              </a:rPr>
              <a:t>…….</a:t>
            </a:r>
            <a:endParaRPr lang="en-US" altLang="zh-CN" sz="3200" dirty="0">
              <a:latin typeface="微软雅黑" panose="020B0503020204020204" pitchFamily="34" charset="-122"/>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378" name="火灾现场跳.wmv">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468313" y="1052513"/>
            <a:ext cx="8207375" cy="52562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 fill="hold"/>
                                        <p:tgtEl>
                                          <p:spTgt spid="1013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1378"/>
                </p:tgtEl>
              </p:cMediaNode>
            </p:video>
            <p:seq concurrent="1" nextAc="seek">
              <p:cTn id="8" restart="whenNotActive" fill="hold" evtFilter="cancelBubble" nodeType="interactiveSeq">
                <p:stCondLst>
                  <p:cond evt="onClick" delay="0">
                    <p:tgtEl>
                      <p:spTgt spid="1013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378"/>
                                        </p:tgtEl>
                                      </p:cBhvr>
                                    </p:cmd>
                                  </p:childTnLst>
                                </p:cTn>
                              </p:par>
                            </p:childTnLst>
                          </p:cTn>
                        </p:par>
                      </p:childTnLst>
                    </p:cTn>
                  </p:par>
                </p:childTnLst>
              </p:cTn>
              <p:nextCondLst>
                <p:cond evt="onClick" delay="0">
                  <p:tgtEl>
                    <p:spTgt spid="101378"/>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矩形 2"/>
          <p:cNvSpPr>
            <a:spLocks noGrp="1"/>
          </p:cNvSpPr>
          <p:nvPr>
            <p:ph type="title"/>
          </p:nvPr>
        </p:nvSpPr>
        <p:spPr>
          <a:xfrm>
            <a:off x="684213" y="5876925"/>
            <a:ext cx="7772400" cy="620713"/>
          </a:xfrm>
        </p:spPr>
        <p:txBody>
          <a:bodyPr vert="horz" wrap="square" lIns="91154" tIns="45576" rIns="91154" bIns="45576" anchor="ctr" anchorCtr="0"/>
          <a:lstStyle/>
          <a:p>
            <a:r>
              <a:rPr lang="zh-CN" altLang="en-US" sz="3200" b="1" dirty="0"/>
              <a:t>每年死亡的人中有</a:t>
            </a:r>
            <a:r>
              <a:rPr lang="en-US" altLang="zh-CN" sz="3200" b="1" dirty="0"/>
              <a:t>90%</a:t>
            </a:r>
            <a:r>
              <a:rPr lang="zh-CN" altLang="en-US" sz="3200" b="1" dirty="0"/>
              <a:t>是被浓烟窒息而已</a:t>
            </a:r>
            <a:endParaRPr lang="zh-CN" altLang="en-US" sz="3200" b="1" dirty="0"/>
          </a:p>
        </p:txBody>
      </p:sp>
      <p:pic>
        <p:nvPicPr>
          <p:cNvPr id="118787" name="图片 3" descr="3"/>
          <p:cNvPicPr preferRelativeResize="0"/>
          <p:nvPr/>
        </p:nvPicPr>
        <p:blipFill>
          <a:blip r:embed="rId1"/>
          <a:srcRect b="16333"/>
          <a:stretch>
            <a:fillRect/>
          </a:stretch>
        </p:blipFill>
        <p:spPr>
          <a:xfrm>
            <a:off x="323850" y="1052513"/>
            <a:ext cx="8497888" cy="4954587"/>
          </a:xfrm>
          <a:prstGeom prst="rect">
            <a:avLst/>
          </a:prstGeom>
          <a:noFill/>
          <a:ln w="9525">
            <a:noFill/>
          </a:ln>
        </p:spPr>
      </p:pic>
      <p:pic>
        <p:nvPicPr>
          <p:cNvPr id="117764" name="Picture 5" descr="128263936[1]"/>
          <p:cNvPicPr>
            <a:picLocks noChangeAspect="1"/>
          </p:cNvPicPr>
          <p:nvPr/>
        </p:nvPicPr>
        <p:blipFill>
          <a:blip r:embed="rId2"/>
          <a:stretch>
            <a:fillRect/>
          </a:stretch>
        </p:blipFill>
        <p:spPr>
          <a:xfrm>
            <a:off x="323850" y="1052513"/>
            <a:ext cx="8569325" cy="49212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checkerboard(across)">
                                      <p:cBhvr>
                                        <p:cTn id="7" dur="500"/>
                                        <p:tgtEl>
                                          <p:spTgt spid="117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WordArt 5"/>
          <p:cNvSpPr>
            <a:spLocks noTextEdit="1"/>
          </p:cNvSpPr>
          <p:nvPr/>
        </p:nvSpPr>
        <p:spPr>
          <a:xfrm>
            <a:off x="755650" y="5876925"/>
            <a:ext cx="7543800" cy="685800"/>
          </a:xfrm>
          <a:prstGeom prst="rect">
            <a:avLst/>
          </a:prstGeom>
        </p:spPr>
        <p:txBody>
          <a:bodyPr wrap="none" fromWordArt="1">
            <a:prstTxWarp prst="textPlain">
              <a:avLst>
                <a:gd name="adj" fmla="val 50000"/>
              </a:avLst>
            </a:prstTxWarp>
            <a:normAutofit fontScale="85000" lnSpcReduction="20000"/>
          </a:bodyPr>
          <a:lstStyle/>
          <a:p>
            <a:pPr algn="ctr"/>
            <a:r>
              <a:rPr lang="zh-CN" altLang="en-US" sz="5400" b="1">
                <a:ln w="19050" cap="flat" cmpd="sng">
                  <a:solidFill>
                    <a:srgbClr val="99CCFF"/>
                  </a:solidFill>
                  <a:prstDash val="solid"/>
                  <a:headEnd type="none" w="med" len="med"/>
                  <a:tailEnd type="none" w="med" len="med"/>
                </a:ln>
                <a:solidFill>
                  <a:srgbClr val="FF0000"/>
                </a:solidFill>
                <a:effectLst>
                  <a:outerShdw dist="35921" dir="2699999" algn="ctr" rotWithShape="0">
                    <a:srgbClr val="990000"/>
                  </a:outerShdw>
                </a:effectLst>
                <a:latin typeface="微软雅黑" panose="020B0503020204020204" pitchFamily="34" charset="-122"/>
                <a:ea typeface="微软雅黑" panose="020B0503020204020204" pitchFamily="34" charset="-122"/>
              </a:rPr>
              <a:t>浓烟是火灾现场第一杀手</a:t>
            </a:r>
            <a:endParaRPr lang="zh-CN" altLang="en-US" sz="5400" b="1">
              <a:ln w="19050" cap="flat" cmpd="sng">
                <a:solidFill>
                  <a:srgbClr val="99CCFF"/>
                </a:solidFill>
                <a:prstDash val="solid"/>
                <a:headEnd type="none" w="med" len="med"/>
                <a:tailEnd type="none" w="med" len="med"/>
              </a:ln>
              <a:solidFill>
                <a:srgbClr val="FF0000"/>
              </a:solidFill>
              <a:effectLst>
                <a:outerShdw dist="35921" dir="2699999" algn="ctr" rotWithShape="0">
                  <a:srgbClr val="990000"/>
                </a:outerShdw>
              </a:effectLst>
              <a:latin typeface="微软雅黑" panose="020B0503020204020204" pitchFamily="34" charset="-122"/>
              <a:ea typeface="微软雅黑" panose="020B0503020204020204" pitchFamily="34" charset="-122"/>
            </a:endParaRPr>
          </a:p>
        </p:txBody>
      </p:sp>
      <p:pic>
        <p:nvPicPr>
          <p:cNvPr id="119811" name="Picture 2" descr="2"/>
          <p:cNvPicPr>
            <a:picLocks noChangeAspect="1"/>
          </p:cNvPicPr>
          <p:nvPr/>
        </p:nvPicPr>
        <p:blipFill>
          <a:blip r:embed="rId1"/>
          <a:stretch>
            <a:fillRect/>
          </a:stretch>
        </p:blipFill>
        <p:spPr>
          <a:xfrm>
            <a:off x="250825" y="981075"/>
            <a:ext cx="8710613" cy="4873625"/>
          </a:xfrm>
          <a:prstGeom prst="rect">
            <a:avLst/>
          </a:prstGeom>
          <a:noFill/>
          <a:ln w="9525">
            <a:noFill/>
          </a:ln>
        </p:spPr>
      </p:pic>
    </p:spTree>
  </p:cSld>
  <p:clrMapOvr>
    <a:masterClrMapping/>
  </p:clrMapOvr>
  <p:transition>
    <p:blinds/>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Line 5"/>
          <p:cNvSpPr/>
          <p:nvPr/>
        </p:nvSpPr>
        <p:spPr>
          <a:xfrm>
            <a:off x="395288" y="1268413"/>
            <a:ext cx="1728787" cy="0"/>
          </a:xfrm>
          <a:prstGeom prst="line">
            <a:avLst/>
          </a:prstGeom>
          <a:ln w="9525">
            <a:noFill/>
          </a:ln>
        </p:spPr>
      </p:sp>
      <p:sp>
        <p:nvSpPr>
          <p:cNvPr id="120835" name="Line 6"/>
          <p:cNvSpPr/>
          <p:nvPr/>
        </p:nvSpPr>
        <p:spPr>
          <a:xfrm>
            <a:off x="900113" y="1052513"/>
            <a:ext cx="1439862" cy="0"/>
          </a:xfrm>
          <a:prstGeom prst="line">
            <a:avLst/>
          </a:prstGeom>
          <a:ln w="9525">
            <a:noFill/>
          </a:ln>
        </p:spPr>
      </p:sp>
      <p:sp>
        <p:nvSpPr>
          <p:cNvPr id="120836" name="Rectangle 15"/>
          <p:cNvSpPr/>
          <p:nvPr/>
        </p:nvSpPr>
        <p:spPr>
          <a:xfrm>
            <a:off x="827088" y="5680075"/>
            <a:ext cx="3440112" cy="692150"/>
          </a:xfrm>
          <a:prstGeom prst="rect">
            <a:avLst/>
          </a:prstGeom>
          <a:noFill/>
          <a:ln w="9525">
            <a:noFill/>
          </a:ln>
        </p:spPr>
        <p:txBody>
          <a:bodyPr lIns="81771" tIns="40884" rIns="81771" bIns="40884">
            <a:spAutoFit/>
          </a:bodyPr>
          <a:lstStyle/>
          <a:p>
            <a:pPr marL="307975" indent="-307975" defTabSz="821055" eaLnBrk="1" hangingPunct="1">
              <a:spcBef>
                <a:spcPct val="20000"/>
              </a:spcBef>
            </a:pPr>
            <a:r>
              <a:rPr lang="zh-CN" altLang="en-US" sz="4000" dirty="0">
                <a:latin typeface="Times New Roman" panose="02020603050405020304" pitchFamily="18" charset="0"/>
              </a:rPr>
              <a:t>专业逃生工具</a:t>
            </a:r>
            <a:endParaRPr lang="zh-CN" altLang="en-US" sz="4000" dirty="0">
              <a:latin typeface="Times New Roman" panose="02020603050405020304" pitchFamily="18" charset="0"/>
            </a:endParaRPr>
          </a:p>
        </p:txBody>
      </p:sp>
      <p:pic>
        <p:nvPicPr>
          <p:cNvPr id="120837" name="Picture 5"/>
          <p:cNvPicPr>
            <a:picLocks noChangeAspect="1"/>
          </p:cNvPicPr>
          <p:nvPr/>
        </p:nvPicPr>
        <p:blipFill>
          <a:blip r:embed="rId1"/>
          <a:stretch>
            <a:fillRect/>
          </a:stretch>
        </p:blipFill>
        <p:spPr>
          <a:xfrm>
            <a:off x="252413" y="692150"/>
            <a:ext cx="8753475" cy="4824413"/>
          </a:xfrm>
          <a:prstGeom prst="rect">
            <a:avLst/>
          </a:prstGeom>
          <a:noFill/>
          <a:ln w="9525">
            <a:noFill/>
          </a:ln>
        </p:spPr>
      </p:pic>
      <p:pic>
        <p:nvPicPr>
          <p:cNvPr id="120838" name="Picture 6" descr="C:\Users\Administrator\Desktop\adfbc36044bc040bd819bb5717227e9.jpg"/>
          <p:cNvPicPr>
            <a:picLocks noChangeAspect="1"/>
          </p:cNvPicPr>
          <p:nvPr/>
        </p:nvPicPr>
        <p:blipFill>
          <a:blip r:embed="rId2"/>
          <a:stretch>
            <a:fillRect/>
          </a:stretch>
        </p:blipFill>
        <p:spPr>
          <a:xfrm>
            <a:off x="179388" y="692150"/>
            <a:ext cx="4176712" cy="4897438"/>
          </a:xfrm>
          <a:prstGeom prst="rect">
            <a:avLst/>
          </a:prstGeom>
          <a:noFill/>
          <a:ln w="9525">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4716145" y="636905"/>
            <a:ext cx="4029710" cy="5338445"/>
          </a:xfrm>
          <a:prstGeom prst="rect">
            <a:avLst/>
          </a:prstGeom>
        </p:spPr>
      </p:pic>
      <p:pic>
        <p:nvPicPr>
          <p:cNvPr id="5" name="图片 4"/>
          <p:cNvPicPr>
            <a:picLocks noChangeAspect="1"/>
          </p:cNvPicPr>
          <p:nvPr/>
        </p:nvPicPr>
        <p:blipFill>
          <a:blip r:embed="rId3"/>
          <a:stretch>
            <a:fillRect/>
          </a:stretch>
        </p:blipFill>
        <p:spPr>
          <a:xfrm>
            <a:off x="323850" y="620395"/>
            <a:ext cx="4208145" cy="5372100"/>
          </a:xfrm>
          <a:prstGeom prst="rect">
            <a:avLst/>
          </a:prstGeom>
        </p:spPr>
      </p:pic>
      <p:sp>
        <p:nvSpPr>
          <p:cNvPr id="116737" name="标题 272385"/>
          <p:cNvSpPr>
            <a:spLocks noGrp="1"/>
          </p:cNvSpPr>
          <p:nvPr>
            <p:ph type="title"/>
          </p:nvPr>
        </p:nvSpPr>
        <p:spPr>
          <a:xfrm>
            <a:off x="0" y="5958840"/>
            <a:ext cx="9144000" cy="629285"/>
          </a:xfrm>
        </p:spPr>
        <p:txBody>
          <a:bodyPr vert="horz" wrap="square" lIns="91440" tIns="45720" rIns="91440" bIns="45720" anchor="ctr" anchorCtr="0"/>
          <a:p>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16</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日下午，</a:t>
            </a:r>
            <a:r>
              <a:rPr 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长沙电信大楼发生火灾</a:t>
            </a:r>
            <a:endParaRPr lang="zh-CN"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3"/>
          <p:cNvSpPr txBox="1"/>
          <p:nvPr/>
        </p:nvSpPr>
        <p:spPr>
          <a:xfrm>
            <a:off x="5148263" y="549275"/>
            <a:ext cx="3457575" cy="762000"/>
          </a:xfrm>
          <a:prstGeom prst="rect">
            <a:avLst/>
          </a:prstGeom>
          <a:noFill/>
          <a:ln w="9525">
            <a:noFill/>
          </a:ln>
        </p:spPr>
        <p:txBody>
          <a:bodyPr lIns="91110" tIns="45554" rIns="91110" bIns="45554">
            <a:spAutoFit/>
          </a:bodyPr>
          <a:lstStyle/>
          <a:p>
            <a:pPr marR="0" algn="ctr" defTabSz="911225" eaLnBrk="1" hangingPunct="1">
              <a:spcBef>
                <a:spcPct val="50000"/>
              </a:spcBef>
              <a:buClr>
                <a:schemeClr val="hlink"/>
              </a:buClr>
              <a:buSzPct val="60000"/>
              <a:buFont typeface="Times New Roman" panose="02020603050405020304" pitchFamily="18" charset="0"/>
              <a:buNone/>
              <a:defRPr/>
            </a:pPr>
            <a:r>
              <a:rPr kumimoji="0" lang="zh-CN" altLang="en-US" sz="44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防毒面具</a:t>
            </a:r>
            <a:endParaRPr kumimoji="0" lang="zh-CN" altLang="en-US" sz="44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endParaRPr>
          </a:p>
        </p:txBody>
      </p:sp>
      <p:sp>
        <p:nvSpPr>
          <p:cNvPr id="120835" name="Text Box 4"/>
          <p:cNvSpPr txBox="1"/>
          <p:nvPr/>
        </p:nvSpPr>
        <p:spPr>
          <a:xfrm>
            <a:off x="5219700" y="1268413"/>
            <a:ext cx="3671888" cy="4941888"/>
          </a:xfrm>
          <a:prstGeom prst="rect">
            <a:avLst/>
          </a:prstGeom>
          <a:noFill/>
          <a:ln w="9525">
            <a:noFill/>
          </a:ln>
        </p:spPr>
        <p:txBody>
          <a:bodyPr lIns="91110" tIns="45554" rIns="91110" bIns="45554">
            <a:spAutoFit/>
          </a:bodyPr>
          <a:lstStyle/>
          <a:p>
            <a:pPr marR="0" algn="ctr" defTabSz="911225" eaLnBrk="1" hangingPunct="1">
              <a:spcBef>
                <a:spcPct val="50000"/>
              </a:spcBef>
              <a:buClr>
                <a:schemeClr val="hlink"/>
              </a:buClr>
              <a:buSzPct val="60000"/>
              <a:buFont typeface="Times New Roman" panose="02020603050405020304" pitchFamily="18" charset="0"/>
              <a:buNone/>
              <a:defRPr/>
            </a:pPr>
            <a:r>
              <a:rPr kumimoji="0" lang="zh-CN" altLang="en-US" sz="36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作用</a:t>
            </a:r>
            <a:r>
              <a:rPr kumimoji="0" lang="en-US" altLang="zh-CN" sz="36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  </a:t>
            </a:r>
            <a:endParaRPr kumimoji="0" lang="en-US" altLang="zh-CN" sz="36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endParaRPr>
          </a:p>
          <a:p>
            <a:pPr marR="0" algn="ctr" defTabSz="911225" eaLnBrk="1" hangingPunct="1">
              <a:spcBef>
                <a:spcPct val="50000"/>
              </a:spcBef>
              <a:buClr>
                <a:schemeClr val="hlink"/>
              </a:buClr>
              <a:buSzPct val="60000"/>
              <a:buFont typeface="Times New Roman" panose="02020603050405020304" pitchFamily="18" charset="0"/>
              <a:buNone/>
              <a:defRPr/>
            </a:pPr>
            <a:r>
              <a:rPr kumimoji="0" lang="en-US" altLang="zh-CN" sz="32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①.</a:t>
            </a:r>
            <a:r>
              <a:rPr kumimoji="0" lang="zh-CN" altLang="en-US" sz="24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阻燃</a:t>
            </a:r>
            <a:r>
              <a:rPr kumimoji="0" lang="zh-CN" altLang="en-US"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 、抗高温的通用头罩</a:t>
            </a:r>
            <a:r>
              <a:rPr kumimoji="0" lang="en-US" altLang="zh-CN"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a:t>
            </a:r>
            <a:r>
              <a:rPr kumimoji="0" lang="zh-CN" altLang="en-US"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在耐热试验中可承受</a:t>
            </a:r>
            <a:r>
              <a:rPr kumimoji="0" lang="en-US" altLang="zh-CN"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800</a:t>
            </a:r>
            <a:r>
              <a:rPr kumimoji="0" lang="en-US" altLang="zh-CN" sz="18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rPr>
              <a:t>℃</a:t>
            </a:r>
            <a:endParaRPr kumimoji="0" lang="en-US" altLang="zh-CN" sz="18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endParaRPr>
          </a:p>
          <a:p>
            <a:pPr marR="0" defTabSz="911225" eaLnBrk="1" hangingPunct="1">
              <a:spcBef>
                <a:spcPct val="50000"/>
              </a:spcBef>
              <a:buClr>
                <a:schemeClr val="hlink"/>
              </a:buClr>
              <a:buSzPct val="60000"/>
              <a:buFont typeface="Times New Roman" panose="02020603050405020304" pitchFamily="18" charset="0"/>
              <a:buNone/>
              <a:defRPr/>
            </a:pPr>
            <a:r>
              <a:rPr kumimoji="0" lang="en-US" altLang="zh-CN" sz="32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②.</a:t>
            </a:r>
            <a:r>
              <a:rPr kumimoji="0" lang="zh-CN" altLang="en-US" sz="24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rPr>
              <a:t>眼窗、</a:t>
            </a:r>
            <a:r>
              <a:rPr kumimoji="0" lang="zh-CN" altLang="en-US" sz="18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rPr>
              <a:t>具有开阔的视野。</a:t>
            </a:r>
            <a:endParaRPr kumimoji="0" lang="zh-CN" altLang="en-US" sz="18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endParaRPr>
          </a:p>
          <a:p>
            <a:pPr marR="0" defTabSz="911225" eaLnBrk="1" hangingPunct="1">
              <a:spcBef>
                <a:spcPct val="50000"/>
              </a:spcBef>
              <a:buClr>
                <a:schemeClr val="hlink"/>
              </a:buClr>
              <a:buSzPct val="60000"/>
              <a:buFont typeface="Times New Roman" panose="02020603050405020304" pitchFamily="18" charset="0"/>
              <a:buNone/>
              <a:defRPr/>
            </a:pPr>
            <a:r>
              <a:rPr kumimoji="0" lang="zh-CN" altLang="en-US" sz="32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③</a:t>
            </a:r>
            <a:r>
              <a:rPr kumimoji="0" lang="en-US" altLang="zh-CN" sz="32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a:t>
            </a:r>
            <a:r>
              <a:rPr kumimoji="0" lang="zh-CN" altLang="en-US" sz="24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rPr>
              <a:t>带扣、</a:t>
            </a:r>
            <a:r>
              <a:rPr kumimoji="0" lang="zh-CN" altLang="en-US" sz="18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rPr>
              <a:t>可调整面罩的大小。</a:t>
            </a:r>
            <a:endParaRPr kumimoji="0" lang="zh-CN" altLang="en-US" sz="18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endParaRPr>
          </a:p>
          <a:p>
            <a:pPr marR="0" defTabSz="911225" eaLnBrk="1" hangingPunct="1">
              <a:spcBef>
                <a:spcPct val="50000"/>
              </a:spcBef>
              <a:buClr>
                <a:schemeClr val="hlink"/>
              </a:buClr>
              <a:buSzPct val="60000"/>
              <a:buFont typeface="Times New Roman" panose="02020603050405020304" pitchFamily="18" charset="0"/>
              <a:buNone/>
              <a:defRPr/>
            </a:pPr>
            <a:r>
              <a:rPr kumimoji="0" lang="zh-CN" altLang="en-US" sz="32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④</a:t>
            </a:r>
            <a:r>
              <a:rPr kumimoji="0" lang="en-US" altLang="zh-CN" sz="32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黑体" panose="02010609060101010101" pitchFamily="49" charset="-122"/>
                <a:cs typeface="+mn-cs"/>
                <a:sym typeface="+mn-ea"/>
              </a:rPr>
              <a:t>.</a:t>
            </a:r>
            <a:r>
              <a:rPr kumimoji="0" lang="zh-CN" altLang="en-US" sz="24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rPr>
              <a:t>滤毒罐、</a:t>
            </a:r>
            <a:r>
              <a:rPr kumimoji="0" lang="zh-CN" altLang="en-US" sz="1800" kern="1200" cap="none" spc="0" normalizeH="0" baseline="0" noProof="1">
                <a:solidFill>
                  <a:srgbClr val="FF00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sym typeface="+mn-ea"/>
              </a:rPr>
              <a:t>采用不锈钢处理，内罐采用国际最先进的滤毒剂在火灾中有效的过滤一氧化炭</a:t>
            </a:r>
            <a:r>
              <a:rPr kumimoji="0" lang="en-US" altLang="zh-CN"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(CO)</a:t>
            </a:r>
            <a:r>
              <a:rPr kumimoji="0" lang="zh-CN" altLang="en-US"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、氢氰酸（</a:t>
            </a:r>
            <a:r>
              <a:rPr kumimoji="0" lang="en-US" altLang="zh-CN"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HCN</a:t>
            </a:r>
            <a:r>
              <a:rPr kumimoji="0" lang="zh-CN" altLang="en-US"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rPr>
              <a:t>）、浓烟、毒烟、毒雾、粉尘、有毒蒸汽。</a:t>
            </a:r>
            <a:endParaRPr kumimoji="0" lang="zh-CN" altLang="en-US" sz="1800" kern="1200" cap="none" spc="0" normalizeH="0" baseline="0" noProof="1">
              <a:solidFill>
                <a:srgbClr val="FF0000"/>
              </a:solidFill>
              <a:effectLst>
                <a:outerShdw blurRad="38100" dist="38100" dir="2700000">
                  <a:srgbClr val="000000"/>
                </a:outerShdw>
              </a:effectLst>
              <a:latin typeface="宋体" panose="02010600030101010101" pitchFamily="2" charset="-122"/>
              <a:ea typeface="宋体" panose="02010600030101010101" pitchFamily="2" charset="-122"/>
              <a:cs typeface="+mn-cs"/>
              <a:sym typeface="+mn-ea"/>
            </a:endParaRPr>
          </a:p>
        </p:txBody>
      </p:sp>
      <p:sp>
        <p:nvSpPr>
          <p:cNvPr id="121860" name="Line 5"/>
          <p:cNvSpPr/>
          <p:nvPr/>
        </p:nvSpPr>
        <p:spPr>
          <a:xfrm>
            <a:off x="395288" y="1268413"/>
            <a:ext cx="1728787" cy="0"/>
          </a:xfrm>
          <a:prstGeom prst="line">
            <a:avLst/>
          </a:prstGeom>
          <a:ln w="9525">
            <a:noFill/>
          </a:ln>
        </p:spPr>
      </p:sp>
      <p:sp>
        <p:nvSpPr>
          <p:cNvPr id="121861" name="Line 6"/>
          <p:cNvSpPr/>
          <p:nvPr/>
        </p:nvSpPr>
        <p:spPr>
          <a:xfrm>
            <a:off x="900113" y="1052513"/>
            <a:ext cx="1439862" cy="0"/>
          </a:xfrm>
          <a:prstGeom prst="line">
            <a:avLst/>
          </a:prstGeom>
          <a:ln w="9525">
            <a:noFill/>
          </a:ln>
        </p:spPr>
      </p:sp>
      <p:sp>
        <p:nvSpPr>
          <p:cNvPr id="121862" name="Rectangle 15"/>
          <p:cNvSpPr/>
          <p:nvPr/>
        </p:nvSpPr>
        <p:spPr>
          <a:xfrm>
            <a:off x="973138" y="5876925"/>
            <a:ext cx="3230562" cy="692150"/>
          </a:xfrm>
          <a:prstGeom prst="rect">
            <a:avLst/>
          </a:prstGeom>
          <a:noFill/>
          <a:ln w="9525">
            <a:noFill/>
          </a:ln>
        </p:spPr>
        <p:txBody>
          <a:bodyPr lIns="81771" tIns="40884" rIns="81771" bIns="40884">
            <a:spAutoFit/>
          </a:bodyPr>
          <a:lstStyle/>
          <a:p>
            <a:pPr marL="307975" indent="-307975" defTabSz="821055" eaLnBrk="1" hangingPunct="1">
              <a:spcBef>
                <a:spcPct val="20000"/>
              </a:spcBef>
            </a:pPr>
            <a:r>
              <a:rPr lang="zh-CN" altLang="en-US" sz="4000" dirty="0">
                <a:latin typeface="Times New Roman" panose="02020603050405020304" pitchFamily="18" charset="0"/>
              </a:rPr>
              <a:t>专业逃生工具</a:t>
            </a:r>
            <a:endParaRPr lang="zh-CN" altLang="en-US" sz="4000" dirty="0">
              <a:latin typeface="Times New Roman" panose="02020603050405020304" pitchFamily="18" charset="0"/>
            </a:endParaRPr>
          </a:p>
        </p:txBody>
      </p:sp>
      <p:pic>
        <p:nvPicPr>
          <p:cNvPr id="121863" name="Picture 8" descr="C:\Users\Administrator\Desktop\1c19fda3e72d3a3d92e0affca06e91f.jpg"/>
          <p:cNvPicPr>
            <a:picLocks noChangeAspect="1"/>
          </p:cNvPicPr>
          <p:nvPr/>
        </p:nvPicPr>
        <p:blipFill>
          <a:blip r:embed="rId1"/>
          <a:stretch>
            <a:fillRect/>
          </a:stretch>
        </p:blipFill>
        <p:spPr>
          <a:xfrm>
            <a:off x="179388" y="981075"/>
            <a:ext cx="5040312" cy="4895850"/>
          </a:xfrm>
          <a:prstGeom prst="rect">
            <a:avLst/>
          </a:prstGeom>
          <a:noFill/>
          <a:ln w="9525">
            <a:noFill/>
          </a:ln>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2"/>
          <p:cNvPicPr>
            <a:picLocks noChangeAspect="1"/>
          </p:cNvPicPr>
          <p:nvPr/>
        </p:nvPicPr>
        <p:blipFill>
          <a:blip r:embed="rId1"/>
          <a:stretch>
            <a:fillRect/>
          </a:stretch>
        </p:blipFill>
        <p:spPr>
          <a:xfrm>
            <a:off x="323850" y="981075"/>
            <a:ext cx="8569325" cy="5400675"/>
          </a:xfrm>
          <a:prstGeom prst="rect">
            <a:avLst/>
          </a:prstGeom>
          <a:noFill/>
          <a:ln w="9525">
            <a:noFill/>
          </a:ln>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2" name="Object 2"/>
          <p:cNvGraphicFramePr>
            <a:graphicFrameLocks noChangeAspect="1"/>
          </p:cNvGraphicFramePr>
          <p:nvPr/>
        </p:nvGraphicFramePr>
        <p:xfrm>
          <a:off x="250825" y="1052513"/>
          <a:ext cx="8424863" cy="5413375"/>
        </p:xfrm>
        <a:graphic>
          <a:graphicData uri="http://schemas.openxmlformats.org/presentationml/2006/ole">
            <mc:AlternateContent xmlns:mc="http://schemas.openxmlformats.org/markup-compatibility/2006">
              <mc:Choice xmlns:v="urn:schemas-microsoft-com:vml" Requires="v">
                <p:oleObj spid="_x0000_s7171" name="" r:id="rId1" imgW="83185" imgH="83185" progId="">
                  <p:embed/>
                </p:oleObj>
              </mc:Choice>
              <mc:Fallback>
                <p:oleObj name="" r:id="rId1" imgW="83185" imgH="83185" progId="">
                  <p:embed/>
                  <p:pic>
                    <p:nvPicPr>
                      <p:cNvPr id="0" name="图片 3075"/>
                      <p:cNvPicPr/>
                      <p:nvPr/>
                    </p:nvPicPr>
                    <p:blipFill>
                      <a:blip r:embed="rId2"/>
                      <a:stretch>
                        <a:fillRect/>
                      </a:stretch>
                    </p:blipFill>
                    <p:spPr>
                      <a:xfrm>
                        <a:off x="250825" y="1052513"/>
                        <a:ext cx="8424863" cy="5413375"/>
                      </a:xfrm>
                      <a:prstGeom prst="rect">
                        <a:avLst/>
                      </a:prstGeom>
                      <a:noFill/>
                      <a:ln w="38100">
                        <a:noFill/>
                        <a:miter/>
                      </a:ln>
                    </p:spPr>
                  </p:pic>
                </p:oleObj>
              </mc:Fallback>
            </mc:AlternateContent>
          </a:graphicData>
        </a:graphic>
      </p:graphicFrame>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2337" name="Rectangle 2"/>
          <p:cNvSpPr>
            <a:spLocks noGrp="1"/>
          </p:cNvSpPr>
          <p:nvPr>
            <p:ph type="body" sz="half" idx="4294967295"/>
          </p:nvPr>
        </p:nvSpPr>
        <p:spPr>
          <a:xfrm>
            <a:off x="0" y="1052513"/>
            <a:ext cx="3427413" cy="4957762"/>
          </a:xfrm>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a:lnSpc>
                <a:spcPct val="80000"/>
              </a:lnSpc>
              <a:buNone/>
            </a:pPr>
            <a:r>
              <a:rPr lang="zh-CN" altLang="en-US" sz="2400" dirty="0">
                <a:solidFill>
                  <a:srgbClr val="FF0000"/>
                </a:solidFill>
              </a:rPr>
              <a:t>      发现火灾后，起火部位员工</a:t>
            </a:r>
            <a:r>
              <a:rPr lang="en-US" altLang="zh-CN" sz="2400" dirty="0">
                <a:solidFill>
                  <a:srgbClr val="FF0000"/>
                </a:solidFill>
              </a:rPr>
              <a:t>1</a:t>
            </a:r>
            <a:r>
              <a:rPr lang="zh-CN" altLang="en-US" sz="2400" dirty="0">
                <a:solidFill>
                  <a:srgbClr val="FF0000"/>
                </a:solidFill>
              </a:rPr>
              <a:t>分钟内形成灭火第一战斗力量</a:t>
            </a:r>
            <a:r>
              <a:rPr lang="zh-CN" altLang="en-US" sz="2400" dirty="0"/>
              <a:t> </a:t>
            </a:r>
            <a:endParaRPr lang="zh-CN" altLang="en-US" sz="2400" dirty="0"/>
          </a:p>
          <a:p>
            <a:pPr lvl="0">
              <a:lnSpc>
                <a:spcPct val="80000"/>
              </a:lnSpc>
              <a:buNone/>
            </a:pPr>
            <a:r>
              <a:rPr lang="zh-CN" altLang="en-US" sz="2400" dirty="0"/>
              <a:t>　　</a:t>
            </a:r>
            <a:r>
              <a:rPr lang="zh-CN" altLang="en-US" sz="2400" b="1" u="sng" dirty="0">
                <a:solidFill>
                  <a:srgbClr val="3333FF"/>
                </a:solidFill>
              </a:rPr>
              <a:t>掌握“三”原则</a:t>
            </a:r>
            <a:r>
              <a:rPr lang="zh-CN" altLang="en-US" sz="2400" dirty="0"/>
              <a:t>： </a:t>
            </a:r>
            <a:endParaRPr lang="zh-CN" altLang="en-US" sz="2400" dirty="0"/>
          </a:p>
          <a:p>
            <a:pPr lvl="0">
              <a:lnSpc>
                <a:spcPct val="80000"/>
              </a:lnSpc>
              <a:buNone/>
            </a:pPr>
            <a:r>
              <a:rPr lang="zh-CN" altLang="en-US" sz="2400" dirty="0"/>
              <a:t>　　距起火点近的员工负责利用灭火器和室内消火栓灭火 </a:t>
            </a:r>
            <a:endParaRPr lang="zh-CN" altLang="en-US" sz="2400" dirty="0"/>
          </a:p>
          <a:p>
            <a:pPr lvl="0">
              <a:lnSpc>
                <a:spcPct val="80000"/>
              </a:lnSpc>
            </a:pPr>
            <a:endParaRPr lang="zh-CN" altLang="en-US" sz="2400" dirty="0"/>
          </a:p>
          <a:p>
            <a:pPr lvl="0">
              <a:lnSpc>
                <a:spcPct val="80000"/>
              </a:lnSpc>
              <a:buNone/>
            </a:pPr>
            <a:r>
              <a:rPr lang="zh-CN" altLang="en-US" sz="2400" dirty="0"/>
              <a:t>　　距电话或火灾报警点近的员工负责报警 </a:t>
            </a:r>
            <a:endParaRPr lang="zh-CN" altLang="en-US" sz="2400" dirty="0"/>
          </a:p>
          <a:p>
            <a:pPr lvl="0">
              <a:lnSpc>
                <a:spcPct val="80000"/>
              </a:lnSpc>
            </a:pPr>
            <a:endParaRPr lang="zh-CN" altLang="en-US" sz="2400" dirty="0"/>
          </a:p>
          <a:p>
            <a:pPr lvl="0">
              <a:lnSpc>
                <a:spcPct val="80000"/>
              </a:lnSpc>
              <a:buNone/>
            </a:pPr>
            <a:r>
              <a:rPr lang="zh-CN" altLang="en-US" sz="2400" dirty="0"/>
              <a:t>　　距安全通道或出口近的员工负责引导人员疏散 </a:t>
            </a:r>
            <a:endParaRPr lang="zh-CN" altLang="en-US" sz="2400" dirty="0"/>
          </a:p>
        </p:txBody>
      </p:sp>
      <p:sp>
        <p:nvSpPr>
          <p:cNvPr id="142338" name="Rectangle 3"/>
          <p:cNvSpPr>
            <a:spLocks noGrp="1"/>
          </p:cNvSpPr>
          <p:nvPr>
            <p:ph type="body" sz="half" idx="4294967295"/>
          </p:nvPr>
        </p:nvSpPr>
        <p:spPr>
          <a:xfrm>
            <a:off x="3527425" y="1196975"/>
            <a:ext cx="5616575" cy="4957763"/>
          </a:xfrm>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a:r>
              <a:rPr lang="zh-CN" altLang="en-US" sz="2400" dirty="0">
                <a:solidFill>
                  <a:srgbClr val="FF0000"/>
                </a:solidFill>
              </a:rPr>
              <a:t>火灾确认后，单位</a:t>
            </a:r>
            <a:r>
              <a:rPr lang="en-US" altLang="zh-CN" sz="2400" dirty="0">
                <a:solidFill>
                  <a:srgbClr val="FF0000"/>
                </a:solidFill>
              </a:rPr>
              <a:t>3</a:t>
            </a:r>
            <a:r>
              <a:rPr lang="zh-CN" altLang="en-US" sz="2400" dirty="0">
                <a:solidFill>
                  <a:srgbClr val="FF0000"/>
                </a:solidFill>
              </a:rPr>
              <a:t>分钟内形成灭火第二战斗力量</a:t>
            </a:r>
            <a:r>
              <a:rPr lang="zh-CN" altLang="en-US" sz="2400" dirty="0"/>
              <a:t> </a:t>
            </a:r>
            <a:endParaRPr lang="zh-CN" altLang="en-US" sz="2400" dirty="0"/>
          </a:p>
          <a:p>
            <a:pPr lvl="0"/>
            <a:r>
              <a:rPr lang="zh-CN" altLang="en-US" sz="2400" dirty="0"/>
              <a:t>　　</a:t>
            </a:r>
            <a:r>
              <a:rPr lang="zh-CN" altLang="en-US" sz="2400" b="1" u="sng" dirty="0">
                <a:solidFill>
                  <a:srgbClr val="3333FF"/>
                </a:solidFill>
              </a:rPr>
              <a:t>通讯联络组</a:t>
            </a:r>
            <a:r>
              <a:rPr lang="en-US" altLang="zh-CN" sz="2400" dirty="0"/>
              <a:t>—</a:t>
            </a:r>
            <a:r>
              <a:rPr lang="zh-CN" altLang="en-US" sz="2400" dirty="0"/>
              <a:t>通知员工赶赴火场，消防队报警、保障火场通讯联络 </a:t>
            </a:r>
            <a:endParaRPr lang="zh-CN" altLang="en-US" sz="2400" dirty="0"/>
          </a:p>
          <a:p>
            <a:pPr lvl="0"/>
            <a:r>
              <a:rPr lang="zh-CN" altLang="en-US" sz="2400" dirty="0"/>
              <a:t>　　</a:t>
            </a:r>
            <a:r>
              <a:rPr lang="zh-CN" altLang="en-US" sz="2400" b="1" u="sng" dirty="0">
                <a:solidFill>
                  <a:srgbClr val="3333FF"/>
                </a:solidFill>
              </a:rPr>
              <a:t>灭火行动组</a:t>
            </a:r>
            <a:r>
              <a:rPr lang="en-US" altLang="zh-CN" sz="2400" dirty="0"/>
              <a:t>—</a:t>
            </a:r>
            <a:r>
              <a:rPr lang="zh-CN" altLang="en-US" sz="2400" dirty="0"/>
              <a:t>利用本单位消防器      材设备灭火 </a:t>
            </a:r>
            <a:endParaRPr lang="zh-CN" altLang="en-US" sz="2400" dirty="0"/>
          </a:p>
          <a:p>
            <a:pPr lvl="0"/>
            <a:r>
              <a:rPr lang="zh-CN" altLang="en-US" sz="2400" dirty="0"/>
              <a:t>　　</a:t>
            </a:r>
            <a:r>
              <a:rPr lang="zh-CN" altLang="en-US" sz="2400" b="1" u="sng" dirty="0">
                <a:solidFill>
                  <a:srgbClr val="3333FF"/>
                </a:solidFill>
              </a:rPr>
              <a:t>疏散引导组</a:t>
            </a:r>
            <a:r>
              <a:rPr lang="en-US" altLang="zh-CN" sz="2400" dirty="0"/>
              <a:t>—</a:t>
            </a:r>
            <a:r>
              <a:rPr lang="zh-CN" altLang="en-US" sz="2400" dirty="0"/>
              <a:t>组织引导现场人员有序疏散 </a:t>
            </a:r>
            <a:endParaRPr lang="zh-CN" altLang="en-US" sz="2400" dirty="0"/>
          </a:p>
          <a:p>
            <a:pPr lvl="0"/>
            <a:r>
              <a:rPr lang="zh-CN" altLang="en-US" sz="2400" dirty="0"/>
              <a:t>　　</a:t>
            </a:r>
            <a:r>
              <a:rPr lang="zh-CN" altLang="en-US" sz="2400" b="1" u="sng" dirty="0">
                <a:solidFill>
                  <a:srgbClr val="3333FF"/>
                </a:solidFill>
              </a:rPr>
              <a:t>安全维护组</a:t>
            </a:r>
            <a:r>
              <a:rPr lang="en-US" altLang="zh-CN" sz="2400" dirty="0"/>
              <a:t>—</a:t>
            </a:r>
            <a:r>
              <a:rPr lang="zh-CN" altLang="en-US" sz="2400" dirty="0"/>
              <a:t>抢救护送受伤人员 </a:t>
            </a:r>
            <a:endParaRPr lang="zh-CN" altLang="en-US" sz="2400" dirty="0"/>
          </a:p>
          <a:p>
            <a:pPr lvl="0"/>
            <a:r>
              <a:rPr lang="zh-CN" altLang="en-US" sz="2400" dirty="0"/>
              <a:t>       </a:t>
            </a:r>
            <a:r>
              <a:rPr lang="zh-CN" altLang="en-US" sz="2400" b="1" u="sng" dirty="0">
                <a:solidFill>
                  <a:srgbClr val="3333FF"/>
                </a:solidFill>
              </a:rPr>
              <a:t>现场警戒组</a:t>
            </a:r>
            <a:r>
              <a:rPr lang="en-US" altLang="zh-CN" sz="2400" dirty="0"/>
              <a:t>—</a:t>
            </a:r>
            <a:r>
              <a:rPr lang="zh-CN" altLang="en-US" sz="2400" dirty="0"/>
              <a:t>维持火场秩序 </a:t>
            </a:r>
            <a:endParaRPr lang="zh-CN" altLang="en-US" sz="24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61" name="文本占位符 1"/>
          <p:cNvSpPr>
            <a:spLocks noGrp="1"/>
          </p:cNvSpPr>
          <p:nvPr>
            <p:ph type="body" sz="quarter" idx="4294967295"/>
          </p:nvPr>
        </p:nvSpPr>
        <p:spPr>
          <a:xfrm>
            <a:off x="457200" y="1231900"/>
            <a:ext cx="8229600" cy="4894263"/>
          </a:xfrm>
        </p:spPr>
        <p:txBody>
          <a:bodyPr anchor="t" anchorCtr="0"/>
          <a:lstStyle>
            <a:lvl1pPr lvl="0">
              <a:buClrTx/>
              <a:buSzTx/>
              <a:buFontTx/>
              <a:defRPr sz="2400"/>
            </a:lvl1pPr>
            <a:lvl2pPr lvl="1">
              <a:buClrTx/>
              <a:buSzTx/>
              <a:buFontTx/>
              <a:defRPr sz="2000"/>
            </a:lvl2pPr>
            <a:lvl3pPr lvl="2">
              <a:buClrTx/>
              <a:buSzTx/>
              <a:buFontTx/>
              <a:defRPr sz="1800"/>
            </a:lvl3pPr>
            <a:lvl4pPr lvl="3">
              <a:buClrTx/>
              <a:buSzTx/>
              <a:buFontTx/>
              <a:defRPr sz="1600"/>
            </a:lvl4pPr>
            <a:lvl5pPr lvl="4">
              <a:buClrTx/>
              <a:buSzTx/>
              <a:buFontTx/>
              <a:defRPr sz="1600"/>
            </a:lvl5pPr>
          </a:lstStyle>
          <a:p>
            <a:pPr lvl="0" algn="ctr"/>
            <a:r>
              <a:rPr lang="zh-CN" altLang="en-US" sz="3600" b="1" dirty="0">
                <a:latin typeface="微软雅黑" panose="020B0503020204020204" pitchFamily="34" charset="-122"/>
                <a:ea typeface="微软雅黑" panose="020B0503020204020204" pitchFamily="34" charset="-122"/>
              </a:rPr>
              <a:t>灭火</a:t>
            </a:r>
            <a:endParaRPr lang="zh-CN" altLang="en-US" sz="3600" b="1" dirty="0">
              <a:latin typeface="微软雅黑" panose="020B0503020204020204" pitchFamily="34" charset="-122"/>
              <a:ea typeface="微软雅黑" panose="020B0503020204020204" pitchFamily="34" charset="-122"/>
            </a:endParaRPr>
          </a:p>
        </p:txBody>
      </p:sp>
      <p:sp>
        <p:nvSpPr>
          <p:cNvPr id="23" name="圆角矩形 22"/>
          <p:cNvSpPr/>
          <p:nvPr/>
        </p:nvSpPr>
        <p:spPr>
          <a:xfrm>
            <a:off x="-6251" y="1835944"/>
            <a:ext cx="9150251" cy="421481"/>
          </a:xfrm>
          <a:prstGeom prst="roundRect">
            <a:avLst>
              <a:gd name="adj" fmla="val 12535"/>
            </a:avLst>
          </a:prstGeom>
          <a:gradFill>
            <a:gsLst>
              <a:gs pos="92000">
                <a:srgbClr val="FAFCFB"/>
              </a:gs>
              <a:gs pos="15000">
                <a:srgbClr val="CDCED0"/>
              </a:gs>
            </a:gsLst>
            <a:lin ang="2700000" scaled="1"/>
          </a:gradFill>
          <a:ln w="22225">
            <a:gradFill>
              <a:gsLst>
                <a:gs pos="36000">
                  <a:srgbClr val="FCFCFC"/>
                </a:gs>
                <a:gs pos="71000">
                  <a:srgbClr val="FAFCFB"/>
                </a:gs>
              </a:gsLst>
              <a:lin ang="30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rtlCol="0" anchor="ctr"/>
          <a:lstStyle/>
          <a:p>
            <a:pPr algn="ctr" fontAlgn="base"/>
            <a:r>
              <a:rPr lang="zh-CN" altLang="en-US" sz="2000" strike="noStrike" noProof="1" dirty="0">
                <a:solidFill>
                  <a:srgbClr val="F03900"/>
                </a:solidFill>
                <a:latin typeface="微软雅黑" panose="020B0503020204020204" pitchFamily="34" charset="-122"/>
                <a:ea typeface="微软雅黑" panose="020B0503020204020204" pitchFamily="34" charset="-122"/>
                <a:cs typeface="微软雅黑" panose="020B0503020204020204" pitchFamily="34" charset="-122"/>
              </a:rPr>
              <a:t>扑灭小火   惠及他人</a:t>
            </a:r>
            <a:endParaRPr lang="zh-CN" altLang="en-US" sz="2000" strike="noStrike" noProof="1" dirty="0">
              <a:solidFill>
                <a:srgbClr val="F039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组合 4"/>
          <p:cNvGrpSpPr/>
          <p:nvPr/>
        </p:nvGrpSpPr>
        <p:grpSpPr>
          <a:xfrm>
            <a:off x="3375025" y="2530475"/>
            <a:ext cx="5543550" cy="3016250"/>
            <a:chOff x="4367808" y="2492896"/>
            <a:chExt cx="7379950" cy="3528392"/>
          </a:xfrm>
        </p:grpSpPr>
        <p:sp>
          <p:nvSpPr>
            <p:cNvPr id="24" name="Freeform 7"/>
            <p:cNvSpPr>
              <a:spLocks noChangeAspect="1"/>
            </p:cNvSpPr>
            <p:nvPr/>
          </p:nvSpPr>
          <p:spPr bwMode="auto">
            <a:xfrm>
              <a:off x="4367808" y="2492896"/>
              <a:ext cx="7313378" cy="3528392"/>
            </a:xfrm>
            <a:prstGeom prst="roundRect">
              <a:avLst>
                <a:gd name="adj" fmla="val 6436"/>
              </a:avLst>
            </a:pr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810" fontAlgn="base">
                <a:defRPr/>
              </a:pPr>
              <a:endParaRPr lang="zh-CN" altLang="en-US" sz="1690" strike="noStrike" kern="0" noProof="1">
                <a:solidFill>
                  <a:prstClr val="white"/>
                </a:solidFill>
              </a:endParaRPr>
            </a:p>
          </p:txBody>
        </p:sp>
        <p:sp>
          <p:nvSpPr>
            <p:cNvPr id="143365" name="Rectangle 3"/>
            <p:cNvSpPr txBox="1"/>
            <p:nvPr/>
          </p:nvSpPr>
          <p:spPr>
            <a:xfrm>
              <a:off x="4428674" y="2608883"/>
              <a:ext cx="7319084" cy="2537262"/>
            </a:xfrm>
            <a:prstGeom prst="rect">
              <a:avLst/>
            </a:prstGeom>
            <a:noFill/>
            <a:ln w="9525">
              <a:noFill/>
            </a:ln>
          </p:spPr>
          <p:txBody>
            <a:bodyPr wrap="square" anchor="t" anchorCtr="0">
              <a:spAutoFit/>
            </a:bodyPr>
            <a:p>
              <a:pPr>
                <a:lnSpc>
                  <a:spcPct val="150000"/>
                </a:lnSpc>
                <a:spcBef>
                  <a:spcPts val="1200"/>
                </a:spcBef>
                <a:buClr>
                  <a:srgbClr val="F03900"/>
                </a:buClr>
              </a:pPr>
              <a:r>
                <a:rPr lang="zh-CN" altLang="en-US" sz="1800" b="0" dirty="0">
                  <a:solidFill>
                    <a:srgbClr val="595959"/>
                  </a:solidFill>
                  <a:latin typeface="宋体" panose="02010600030101010101" pitchFamily="2" charset="-122"/>
                  <a:ea typeface="宋体" panose="02010600030101010101" pitchFamily="2" charset="-122"/>
                  <a:sym typeface="Arial" panose="020B0604020202020204" pitchFamily="34" charset="0"/>
                </a:rPr>
                <a:t>当发生火灾时，如果发现火势并不大，且尚未对人造成很大威胁时，当周围有足够的消防器材，如灭火器、消防栓等，应奋力将小火控制、扑灭；千万不要惊慌失措地乱叫乱窜，置小火于不顾而酿成大灾。 </a:t>
              </a:r>
              <a:br>
                <a:rPr lang="zh-CN" altLang="en-US" sz="1800" b="0" dirty="0">
                  <a:solidFill>
                    <a:srgbClr val="595959"/>
                  </a:solidFill>
                  <a:latin typeface="宋体" panose="02010600030101010101" pitchFamily="2" charset="-122"/>
                  <a:ea typeface="宋体" panose="02010600030101010101" pitchFamily="2" charset="-122"/>
                  <a:sym typeface="Arial" panose="020B0604020202020204" pitchFamily="34" charset="0"/>
                </a:rPr>
              </a:br>
              <a:r>
                <a:rPr lang="zh-CN" altLang="en-US" sz="1800" b="0" dirty="0">
                  <a:solidFill>
                    <a:srgbClr val="595959"/>
                  </a:solidFill>
                  <a:latin typeface="宋体" panose="02010600030101010101" pitchFamily="2" charset="-122"/>
                  <a:ea typeface="宋体" panose="02010600030101010101" pitchFamily="2" charset="-122"/>
                  <a:sym typeface="Arial" panose="020B0604020202020204" pitchFamily="34" charset="0"/>
                </a:rPr>
                <a:t>    </a:t>
              </a:r>
              <a:r>
                <a:rPr lang="zh-CN" altLang="en-US" sz="1800" dirty="0">
                  <a:solidFill>
                    <a:srgbClr val="F03900"/>
                  </a:solidFill>
                  <a:latin typeface="宋体" panose="02010600030101010101" pitchFamily="2" charset="-122"/>
                  <a:ea typeface="宋体" panose="02010600030101010101" pitchFamily="2" charset="-122"/>
                  <a:sym typeface="Arial" panose="020B0604020202020204" pitchFamily="34" charset="0"/>
                </a:rPr>
                <a:t>   </a:t>
              </a:r>
              <a:r>
                <a:rPr lang="en-US" altLang="zh-CN" sz="1800" dirty="0">
                  <a:solidFill>
                    <a:srgbClr val="F03900"/>
                  </a:solidFill>
                  <a:latin typeface="宋体" panose="02010600030101010101" pitchFamily="2" charset="-122"/>
                  <a:ea typeface="宋体" panose="02010600030101010101" pitchFamily="2" charset="-122"/>
                  <a:sym typeface="Arial" panose="020B0604020202020204" pitchFamily="34" charset="0"/>
                </a:rPr>
                <a:t>( </a:t>
              </a:r>
              <a:r>
                <a:rPr lang="zh-CN" altLang="en-US" sz="1800" dirty="0">
                  <a:solidFill>
                    <a:srgbClr val="F03900"/>
                  </a:solidFill>
                  <a:latin typeface="宋体" panose="02010600030101010101" pitchFamily="2" charset="-122"/>
                  <a:ea typeface="宋体" panose="02010600030101010101" pitchFamily="2" charset="-122"/>
                  <a:sym typeface="Arial" panose="020B0604020202020204" pitchFamily="34" charset="0"/>
                </a:rPr>
                <a:t>请记住：争分夺秒扑灭“初期火灾”</a:t>
              </a:r>
              <a:r>
                <a:rPr lang="en-US" altLang="zh-CN" sz="1800" dirty="0">
                  <a:solidFill>
                    <a:srgbClr val="F03900"/>
                  </a:solidFill>
                  <a:latin typeface="宋体" panose="02010600030101010101" pitchFamily="2" charset="-122"/>
                  <a:ea typeface="宋体" panose="02010600030101010101" pitchFamily="2" charset="-122"/>
                  <a:sym typeface="Arial" panose="020B0604020202020204" pitchFamily="34" charset="0"/>
                </a:rPr>
                <a:t>) </a:t>
              </a:r>
              <a:endParaRPr lang="en-US" altLang="zh-CN" sz="1800" dirty="0">
                <a:solidFill>
                  <a:srgbClr val="F03900"/>
                </a:solidFill>
                <a:latin typeface="宋体" panose="02010600030101010101" pitchFamily="2" charset="-122"/>
                <a:ea typeface="宋体" panose="02010600030101010101" pitchFamily="2" charset="-122"/>
                <a:sym typeface="Arial" panose="020B0604020202020204" pitchFamily="34" charset="0"/>
              </a:endParaRPr>
            </a:p>
          </p:txBody>
        </p:sp>
      </p:grpSp>
      <p:grpSp>
        <p:nvGrpSpPr>
          <p:cNvPr id="8" name="组合 7"/>
          <p:cNvGrpSpPr/>
          <p:nvPr/>
        </p:nvGrpSpPr>
        <p:grpSpPr>
          <a:xfrm>
            <a:off x="390525" y="2795588"/>
            <a:ext cx="2627313" cy="2522537"/>
            <a:chOff x="1060768" y="2901949"/>
            <a:chExt cx="3149600" cy="2932793"/>
          </a:xfrm>
        </p:grpSpPr>
        <p:sp>
          <p:nvSpPr>
            <p:cNvPr id="9" name="矩形 8"/>
            <p:cNvSpPr/>
            <p:nvPr/>
          </p:nvSpPr>
          <p:spPr>
            <a:xfrm>
              <a:off x="1060768" y="2901949"/>
              <a:ext cx="3149600" cy="29327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fontAlgn="base"/>
              <a:endParaRPr lang="zh-CN" altLang="en-US" sz="1200" strike="noStrike" noProof="1"/>
            </a:p>
          </p:txBody>
        </p:sp>
        <p:sp>
          <p:nvSpPr>
            <p:cNvPr id="20" name="椭圆 4"/>
            <p:cNvSpPr/>
            <p:nvPr/>
          </p:nvSpPr>
          <p:spPr>
            <a:xfrm>
              <a:off x="1483857" y="3244334"/>
              <a:ext cx="493486" cy="4781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z="1350" strike="noStrike" noProof="1"/>
            </a:p>
          </p:txBody>
        </p:sp>
        <p:grpSp>
          <p:nvGrpSpPr>
            <p:cNvPr id="10" name="组合 9"/>
            <p:cNvGrpSpPr/>
            <p:nvPr/>
          </p:nvGrpSpPr>
          <p:grpSpPr>
            <a:xfrm>
              <a:off x="1061532" y="3889401"/>
              <a:ext cx="3030833" cy="1316052"/>
              <a:chOff x="5044947" y="1052077"/>
              <a:chExt cx="3030833" cy="1316052"/>
            </a:xfrm>
          </p:grpSpPr>
          <p:sp>
            <p:nvSpPr>
              <p:cNvPr id="14" name="TextBox 19"/>
              <p:cNvSpPr txBox="1"/>
              <p:nvPr/>
            </p:nvSpPr>
            <p:spPr>
              <a:xfrm>
                <a:off x="5394700" y="1052077"/>
                <a:ext cx="2444433" cy="37444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itchFamily="34" charset="0"/>
                  </a:defRPr>
                </a:lvl1pPr>
              </a:lstStyle>
              <a:p>
                <a:pPr fontAlgn="base"/>
                <a:r>
                  <a:rPr lang="zh-CN" sz="1500" b="1" strike="noStrike" noProof="1" dirty="0">
                    <a:latin typeface="+mn-ea"/>
                    <a:ea typeface="微软雅黑" panose="020B0503020204020204" pitchFamily="34" charset="-122"/>
                    <a:cs typeface="+mn-cs"/>
                  </a:rPr>
                  <a:t>视频：</a:t>
                </a:r>
                <a:endParaRPr lang="zh-CN" sz="1500" b="1" strike="noStrike" noProof="1" dirty="0">
                  <a:latin typeface="+mn-ea"/>
                </a:endParaRPr>
              </a:p>
            </p:txBody>
          </p:sp>
          <p:sp>
            <p:nvSpPr>
              <p:cNvPr id="15" name="文本框 14"/>
              <p:cNvSpPr txBox="1"/>
              <p:nvPr/>
            </p:nvSpPr>
            <p:spPr>
              <a:xfrm>
                <a:off x="5044947" y="1617808"/>
                <a:ext cx="3030833" cy="750321"/>
              </a:xfrm>
              <a:prstGeom prst="rect">
                <a:avLst/>
              </a:prstGeom>
              <a:noFill/>
            </p:spPr>
            <p:txBody>
              <a:bodyPr wrap="square" rtlCol="0">
                <a:spAutoFit/>
                <a:scene3d>
                  <a:camera prst="orthographicFront"/>
                  <a:lightRig rig="threePt" dir="t"/>
                </a:scene3d>
                <a:sp3d contourW="12700"/>
              </a:bodyPr>
              <a:lstStyle/>
              <a:p>
                <a:pPr algn="ctr" fontAlgn="base"/>
                <a:r>
                  <a:rPr lang="zh-CN" altLang="en-US" sz="1800" strike="noStrike" noProof="1" dirty="0">
                    <a:solidFill>
                      <a:schemeClr val="tx1"/>
                    </a:solidFill>
                    <a:latin typeface="Arial" panose="020B0604020202020204" pitchFamily="34" charset="0"/>
                    <a:ea typeface="微软雅黑" panose="020B0503020204020204" pitchFamily="34" charset="-122"/>
                    <a:cs typeface="+mn-cs"/>
                  </a:rPr>
                  <a:t>教科书式扑灭初期火灾</a:t>
                </a:r>
                <a:endParaRPr lang="zh-CN" altLang="en-US" sz="1800" strike="noStrike" noProof="1" dirty="0">
                  <a:solidFill>
                    <a:schemeClr val="tx1"/>
                  </a:solidFill>
                </a:endParaRPr>
              </a:p>
            </p:txBody>
          </p:sp>
        </p:grpSp>
      </p:gr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1000"/>
                                        <p:tgtEl>
                                          <p:spTgt spid="5"/>
                                        </p:tgtEl>
                                      </p:cBhvr>
                                    </p:animEffect>
                                  </p:childTnLst>
                                </p:cTn>
                              </p:par>
                            </p:childTnLst>
                          </p:cTn>
                        </p:par>
                        <p:par>
                          <p:cTn id="12" fill="hold">
                            <p:stCondLst>
                              <p:cond delay="1500"/>
                            </p:stCondLst>
                            <p:childTnLst>
                              <p:par>
                                <p:cTn id="13" presetID="17"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000000"/>
                                          </p:val>
                                        </p:tav>
                                        <p:tav tm="100000">
                                          <p:val>
                                            <p:strVal val="#ppt_w"/>
                                          </p:val>
                                        </p:tav>
                                      </p:tavLst>
                                    </p:anim>
                                    <p:anim calcmode="lin" valueType="num">
                                      <p:cBhvr>
                                        <p:cTn id="16"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27"/>
          <p:cNvCxnSpPr/>
          <p:nvPr/>
        </p:nvCxnSpPr>
        <p:spPr>
          <a:xfrm>
            <a:off x="1316038" y="1266825"/>
            <a:ext cx="208915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extBox 19"/>
          <p:cNvSpPr txBox="1"/>
          <p:nvPr/>
        </p:nvSpPr>
        <p:spPr>
          <a:xfrm>
            <a:off x="3433527" y="985800"/>
            <a:ext cx="2378533" cy="583570"/>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itchFamily="34" charset="0"/>
              </a:defRPr>
            </a:lvl1pPr>
          </a:lstStyle>
          <a:p>
            <a:pPr algn="ctr" fontAlgn="base"/>
            <a:r>
              <a:rPr lang="zh-CN" altLang="en-US" sz="3200" b="1" strike="noStrike" spc="300" noProof="1" dirty="0">
                <a:solidFill>
                  <a:srgbClr val="FF0000"/>
                </a:solidFill>
                <a:latin typeface="+mn-ea"/>
                <a:ea typeface="微软雅黑" panose="020B0503020204020204" pitchFamily="34" charset="-122"/>
                <a:cs typeface="+mn-cs"/>
              </a:rPr>
              <a:t>警示案例</a:t>
            </a:r>
            <a:endParaRPr lang="zh-CN" altLang="en-US" sz="3200" b="1" strike="noStrike" spc="300" noProof="1" dirty="0">
              <a:solidFill>
                <a:srgbClr val="FF0000"/>
              </a:solidFill>
              <a:latin typeface="+mn-ea"/>
            </a:endParaRPr>
          </a:p>
        </p:txBody>
      </p:sp>
      <p:cxnSp>
        <p:nvCxnSpPr>
          <p:cNvPr id="31" name="直接连接符 30"/>
          <p:cNvCxnSpPr/>
          <p:nvPr/>
        </p:nvCxnSpPr>
        <p:spPr>
          <a:xfrm>
            <a:off x="5757863" y="1266825"/>
            <a:ext cx="208915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5412" name="图片 14" descr="国内logo"/>
          <p:cNvPicPr>
            <a:picLocks noChangeAspect="1"/>
          </p:cNvPicPr>
          <p:nvPr/>
        </p:nvPicPr>
        <p:blipFill>
          <a:blip r:embed="rId1"/>
          <a:stretch>
            <a:fillRect/>
          </a:stretch>
        </p:blipFill>
        <p:spPr>
          <a:xfrm>
            <a:off x="7585075" y="985838"/>
            <a:ext cx="1389063" cy="284162"/>
          </a:xfrm>
          <a:prstGeom prst="rect">
            <a:avLst/>
          </a:prstGeom>
          <a:noFill/>
          <a:ln w="9525">
            <a:noFill/>
          </a:ln>
        </p:spPr>
      </p:pic>
      <p:grpSp>
        <p:nvGrpSpPr>
          <p:cNvPr id="4" name="组合 3"/>
          <p:cNvGrpSpPr/>
          <p:nvPr/>
        </p:nvGrpSpPr>
        <p:grpSpPr>
          <a:xfrm>
            <a:off x="11032" y="1822768"/>
            <a:ext cx="3181350" cy="3919537"/>
            <a:chOff x="4359446" y="2908126"/>
            <a:chExt cx="3272635" cy="2932793"/>
          </a:xfrm>
        </p:grpSpPr>
        <p:sp>
          <p:nvSpPr>
            <p:cNvPr id="6" name="矩形 5"/>
            <p:cNvSpPr/>
            <p:nvPr/>
          </p:nvSpPr>
          <p:spPr>
            <a:xfrm>
              <a:off x="4532959" y="2908126"/>
              <a:ext cx="2961773" cy="29327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fontAlgn="base"/>
              <a:endParaRPr lang="zh-CN" altLang="en-US" sz="1200" strike="noStrike" noProof="1"/>
            </a:p>
          </p:txBody>
        </p:sp>
        <p:sp>
          <p:nvSpPr>
            <p:cNvPr id="21" name="椭圆 5"/>
            <p:cNvSpPr/>
            <p:nvPr/>
          </p:nvSpPr>
          <p:spPr>
            <a:xfrm>
              <a:off x="4949369" y="3236685"/>
              <a:ext cx="493486" cy="493486"/>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endParaRPr lang="zh-CN" altLang="en-US" sz="1350" strike="noStrike" noProof="1"/>
            </a:p>
          </p:txBody>
        </p:sp>
        <p:grpSp>
          <p:nvGrpSpPr>
            <p:cNvPr id="11" name="组合 10"/>
            <p:cNvGrpSpPr/>
            <p:nvPr/>
          </p:nvGrpSpPr>
          <p:grpSpPr>
            <a:xfrm>
              <a:off x="4359446" y="3889401"/>
              <a:ext cx="3272635" cy="948852"/>
              <a:chOff x="4877349" y="1052077"/>
              <a:chExt cx="3272635" cy="948852"/>
            </a:xfrm>
          </p:grpSpPr>
          <p:sp>
            <p:nvSpPr>
              <p:cNvPr id="12" name="TextBox 19"/>
              <p:cNvSpPr txBox="1"/>
              <p:nvPr/>
            </p:nvSpPr>
            <p:spPr>
              <a:xfrm>
                <a:off x="5394700" y="1052077"/>
                <a:ext cx="2444433" cy="240876"/>
              </a:xfrm>
              <a:prstGeom prst="rect">
                <a:avLst/>
              </a:prstGeom>
              <a:noFill/>
            </p:spPr>
            <p:txBody>
              <a:bodyPr wrap="square" rtlCol="0">
                <a:spAutoFit/>
                <a:scene3d>
                  <a:camera prst="orthographicFront"/>
                  <a:lightRig rig="threePt" dir="t"/>
                </a:scene3d>
                <a:sp3d contourW="12700"/>
              </a:bodyPr>
              <a:lstStyle>
                <a:defPPr>
                  <a:defRPr lang="zh-CN"/>
                </a:defPPr>
                <a:lvl1pPr>
                  <a:defRPr sz="1200">
                    <a:solidFill>
                      <a:schemeClr val="tx1">
                        <a:lumMod val="75000"/>
                        <a:lumOff val="25000"/>
                      </a:schemeClr>
                    </a:solidFill>
                    <a:latin typeface="EngraversGothic BT" pitchFamily="34" charset="0"/>
                  </a:defRPr>
                </a:lvl1pPr>
              </a:lstStyle>
              <a:p>
                <a:pPr fontAlgn="base"/>
                <a:r>
                  <a:rPr lang="zh-CN" sz="1500" b="1" strike="noStrike" noProof="1" dirty="0">
                    <a:latin typeface="+mn-ea"/>
                    <a:ea typeface="微软雅黑" panose="020B0503020204020204" pitchFamily="34" charset="-122"/>
                    <a:cs typeface="+mn-cs"/>
                  </a:rPr>
                  <a:t>警示案例视频</a:t>
                </a:r>
                <a:r>
                  <a:rPr lang="zh-CN" sz="1500" strike="noStrike" noProof="1" dirty="0">
                    <a:latin typeface="+mn-ea"/>
                    <a:ea typeface="微软雅黑" panose="020B0503020204020204" pitchFamily="34" charset="-122"/>
                    <a:cs typeface="+mn-cs"/>
                  </a:rPr>
                  <a:t>：</a:t>
                </a:r>
                <a:endParaRPr lang="zh-CN" sz="1500" strike="noStrike" noProof="1" dirty="0">
                  <a:latin typeface="+mn-ea"/>
                </a:endParaRPr>
              </a:p>
            </p:txBody>
          </p:sp>
          <p:sp>
            <p:nvSpPr>
              <p:cNvPr id="13" name="文本框 12"/>
              <p:cNvSpPr txBox="1"/>
              <p:nvPr/>
            </p:nvSpPr>
            <p:spPr>
              <a:xfrm>
                <a:off x="4877349" y="1610365"/>
                <a:ext cx="3272635" cy="390564"/>
              </a:xfrm>
              <a:prstGeom prst="rect">
                <a:avLst/>
              </a:prstGeom>
              <a:noFill/>
            </p:spPr>
            <p:txBody>
              <a:bodyPr wrap="square" rtlCol="0">
                <a:spAutoFit/>
                <a:scene3d>
                  <a:camera prst="orthographicFront"/>
                  <a:lightRig rig="threePt" dir="t"/>
                </a:scene3d>
                <a:sp3d contourW="12700"/>
              </a:bodyPr>
              <a:lstStyle/>
              <a:p>
                <a:pPr algn="ctr" fontAlgn="base"/>
                <a:r>
                  <a:rPr lang="zh-CN" altLang="en-US" sz="2800" strike="noStrike" noProof="1" dirty="0">
                    <a:solidFill>
                      <a:srgbClr val="FF0000"/>
                    </a:solidFill>
                    <a:latin typeface="Arial" panose="020B0604020202020204" pitchFamily="34" charset="0"/>
                    <a:ea typeface="微软雅黑" panose="020B0503020204020204" pitchFamily="34" charset="-122"/>
                    <a:cs typeface="+mn-cs"/>
                  </a:rPr>
                  <a:t>处置不当酿成惨剧</a:t>
                </a:r>
                <a:endParaRPr lang="zh-CN" altLang="en-US" sz="2800" strike="noStrike" noProof="1" dirty="0">
                  <a:solidFill>
                    <a:srgbClr val="FF0000"/>
                  </a:solidFill>
                  <a:latin typeface="Arial" panose="020B0604020202020204" pitchFamily="34" charset="0"/>
                  <a:ea typeface="微软雅黑" panose="020B0503020204020204" pitchFamily="34" charset="-122"/>
                  <a:cs typeface="+mn-cs"/>
                </a:endParaRPr>
              </a:p>
            </p:txBody>
          </p:sp>
        </p:grpSp>
      </p:grpSp>
      <p:sp>
        <p:nvSpPr>
          <p:cNvPr id="145417" name="文本框 6"/>
          <p:cNvSpPr txBox="1"/>
          <p:nvPr/>
        </p:nvSpPr>
        <p:spPr>
          <a:xfrm>
            <a:off x="168275" y="5949950"/>
            <a:ext cx="8909050" cy="460375"/>
          </a:xfrm>
          <a:prstGeom prst="rect">
            <a:avLst/>
          </a:prstGeom>
          <a:noFill/>
          <a:ln w="9525">
            <a:noFill/>
          </a:ln>
        </p:spPr>
        <p:txBody>
          <a:bodyPr wrap="square" anchor="t" anchorCtr="0">
            <a:spAutoFit/>
          </a:bodyPr>
          <a:p>
            <a:r>
              <a:rPr lang="zh-CN" altLang="en-US" sz="2400">
                <a:latin typeface="Arial" panose="020B0604020202020204" pitchFamily="34" charset="0"/>
                <a:ea typeface="微软雅黑" panose="020B0503020204020204" pitchFamily="34" charset="-122"/>
                <a:sym typeface="宋体" panose="02010600030101010101" pitchFamily="2" charset="-122"/>
              </a:rPr>
              <a:t>2019年9月29日，宁波一家日用品公司发生火灾，造成19人死亡。</a:t>
            </a:r>
            <a:endParaRPr lang="zh-CN" altLang="en-US" sz="2400">
              <a:latin typeface="Arial" panose="020B0604020202020204" pitchFamily="34" charset="0"/>
              <a:ea typeface="微软雅黑" panose="020B0503020204020204" pitchFamily="34" charset="-122"/>
              <a:sym typeface="宋体" panose="02010600030101010101" pitchFamily="2" charset="-122"/>
            </a:endParaRPr>
          </a:p>
        </p:txBody>
      </p:sp>
      <p:pic>
        <p:nvPicPr>
          <p:cNvPr id="3" name="用嘴吹灭火">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3131820" y="1480185"/>
            <a:ext cx="5779770" cy="426212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00000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750"/>
                            </p:stCondLst>
                            <p:childTnLst>
                              <p:par>
                                <p:cTn id="10" presetID="1" presetClass="mediacall" presetSubtype="0" fill="hold" nodeType="afterEffect">
                                  <p:stCondLst>
                                    <p:cond delay="0"/>
                                  </p:stCondLst>
                                  <p:childTnLst>
                                    <p:cmd type="call" cmd="playFrom(0.0)">
                                      <p:cBhvr additive="base">
                                        <p:cTn id="11" dur="353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2" fill="hold" display="1">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additive="base">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WordArt 2"/>
          <p:cNvPicPr/>
          <p:nvPr/>
        </p:nvPicPr>
        <p:blipFill>
          <a:blip r:embed="rId1"/>
          <a:stretch>
            <a:fillRect/>
          </a:stretch>
        </p:blipFill>
        <p:spPr>
          <a:xfrm>
            <a:off x="1109663" y="1762125"/>
            <a:ext cx="6778625" cy="2998788"/>
          </a:xfrm>
          <a:prstGeom prst="rect">
            <a:avLst/>
          </a:prstGeom>
          <a:noFill/>
          <a:ln w="9525">
            <a:noFill/>
          </a:ln>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111111"/>
          <p:cNvPicPr>
            <a:picLocks noChangeAspect="1"/>
          </p:cNvPicPr>
          <p:nvPr/>
        </p:nvPicPr>
        <p:blipFill>
          <a:blip r:embed="rId1"/>
          <a:stretch>
            <a:fillRect/>
          </a:stretch>
        </p:blipFill>
        <p:spPr>
          <a:xfrm>
            <a:off x="179388" y="981075"/>
            <a:ext cx="8785225" cy="4824413"/>
          </a:xfrm>
          <a:prstGeom prst="rect">
            <a:avLst/>
          </a:prstGeom>
          <a:noFill/>
          <a:ln w="9525">
            <a:noFill/>
          </a:ln>
        </p:spPr>
      </p:pic>
      <p:sp>
        <p:nvSpPr>
          <p:cNvPr id="130051" name="Rectangle 3"/>
          <p:cNvSpPr/>
          <p:nvPr/>
        </p:nvSpPr>
        <p:spPr>
          <a:xfrm>
            <a:off x="323850" y="5734050"/>
            <a:ext cx="8640763" cy="579438"/>
          </a:xfrm>
          <a:prstGeom prst="rect">
            <a:avLst/>
          </a:prstGeom>
          <a:noFill/>
          <a:ln w="9525">
            <a:noFill/>
          </a:ln>
        </p:spPr>
        <p:txBody>
          <a:bodyPr lIns="89626" tIns="46608" rIns="89626" bIns="46608">
            <a:spAutoFit/>
          </a:bodyPr>
          <a:lstStyle/>
          <a:p>
            <a:pPr algn="ctr" defTabSz="913130" eaLnBrk="1" hangingPunct="1"/>
            <a:r>
              <a:rPr lang="zh-CN" altLang="en-US" sz="3200" b="0" dirty="0">
                <a:solidFill>
                  <a:schemeClr val="tx2"/>
                </a:solidFill>
                <a:latin typeface="Times New Roman" panose="02020603050405020304" pitchFamily="18" charset="0"/>
                <a:ea typeface="黑体" panose="02010609060101010101" pitchFamily="49" charset="-122"/>
              </a:rPr>
              <a:t>常德一家庭电视机起火处理不当 造成一死一伤</a:t>
            </a:r>
            <a:endParaRPr lang="zh-CN" altLang="en-US" sz="3200" b="0" dirty="0">
              <a:solidFill>
                <a:schemeClr val="tx2"/>
              </a:solidFill>
              <a:latin typeface="Times New Roman" panose="02020603050405020304" pitchFamily="18" charset="0"/>
              <a:ea typeface="黑体" panose="02010609060101010101" pitchFamily="49" charset="-122"/>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p:nvPr/>
        </p:nvSpPr>
        <p:spPr>
          <a:xfrm>
            <a:off x="250825" y="5949950"/>
            <a:ext cx="8640763" cy="708025"/>
          </a:xfrm>
          <a:prstGeom prst="rect">
            <a:avLst/>
          </a:prstGeom>
          <a:noFill/>
          <a:ln w="9525">
            <a:noFill/>
          </a:ln>
        </p:spPr>
        <p:txBody>
          <a:bodyPr lIns="89626" tIns="46608" rIns="89626" bIns="46608">
            <a:spAutoFit/>
          </a:bodyPr>
          <a:lstStyle/>
          <a:p>
            <a:pPr algn="ctr" defTabSz="913130" eaLnBrk="1" hangingPunct="1"/>
            <a:r>
              <a:rPr lang="zh-CN" altLang="en-US" sz="4000" dirty="0">
                <a:solidFill>
                  <a:srgbClr val="FF0000"/>
                </a:solidFill>
                <a:latin typeface="微软雅黑" panose="020B0503020204020204" pitchFamily="34" charset="-122"/>
              </a:rPr>
              <a:t>十 个 月 的 儿 子 被 炸 成 重 伤</a:t>
            </a:r>
            <a:endParaRPr lang="zh-CN" altLang="en-US" sz="4000" dirty="0">
              <a:solidFill>
                <a:srgbClr val="FF0000"/>
              </a:solidFill>
              <a:latin typeface="微软雅黑" panose="020B0503020204020204" pitchFamily="34" charset="-122"/>
            </a:endParaRPr>
          </a:p>
        </p:txBody>
      </p:sp>
      <p:pic>
        <p:nvPicPr>
          <p:cNvPr id="131075" name="Picture 4" descr="C:\Users\Administrator\Desktop\微信截图_20210429130308.png"/>
          <p:cNvPicPr>
            <a:picLocks noChangeAspect="1"/>
          </p:cNvPicPr>
          <p:nvPr/>
        </p:nvPicPr>
        <p:blipFill>
          <a:blip r:embed="rId1"/>
          <a:stretch>
            <a:fillRect/>
          </a:stretch>
        </p:blipFill>
        <p:spPr>
          <a:xfrm>
            <a:off x="1187450" y="908050"/>
            <a:ext cx="7050088" cy="5041900"/>
          </a:xfrm>
          <a:prstGeom prst="rect">
            <a:avLst/>
          </a:prstGeom>
          <a:noFill/>
          <a:ln w="9525">
            <a:noFill/>
          </a:ln>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WordArt 2" descr="窄竖线"/>
          <p:cNvSpPr>
            <a:spLocks noTextEdit="1"/>
          </p:cNvSpPr>
          <p:nvPr/>
        </p:nvSpPr>
        <p:spPr>
          <a:xfrm>
            <a:off x="1476375" y="3644900"/>
            <a:ext cx="6624638" cy="2305050"/>
          </a:xfrm>
          <a:prstGeom prst="rect">
            <a:avLst/>
          </a:prstGeom>
        </p:spPr>
        <p:txBody>
          <a:bodyPr wrap="none" fromWordArt="1">
            <a:prstTxWarp prst="textCurveUp">
              <a:avLst>
                <a:gd name="adj" fmla="val 40356"/>
              </a:avLst>
            </a:prstTxWarp>
            <a:normAutofit/>
          </a:bodyPr>
          <a:lstStyle/>
          <a:p>
            <a:pPr algn="ctr"/>
            <a:r>
              <a:rPr lang="zh-CN" altLang="en-US" sz="4400" b="1">
                <a:ln w="12700" cap="flat" cmpd="sng">
                  <a:solidFill>
                    <a:srgbClr val="000000"/>
                  </a:solidFill>
                  <a:prstDash val="solid"/>
                  <a:headEnd type="none" w="med" len="med"/>
                  <a:tailEnd type="none" w="med" len="med"/>
                </a:ln>
                <a:blipFill rotWithShape="0">
                  <a:blip r:embed="rId1"/>
                </a:blipFill>
                <a:effectLst>
                  <a:outerShdw dist="45791" dir="2021404" algn="ctr" rotWithShape="0">
                    <a:srgbClr val="808080">
                      <a:alpha val="75000"/>
                    </a:srgbClr>
                  </a:outerShdw>
                </a:effectLst>
                <a:latin typeface="微软雅黑" panose="020B0503020204020204" pitchFamily="34" charset="-122"/>
                <a:ea typeface="微软雅黑" panose="020B0503020204020204" pitchFamily="34" charset="-122"/>
              </a:rPr>
              <a:t>消防工具的分类及使用</a:t>
            </a:r>
            <a:endParaRPr lang="zh-CN" altLang="en-US" sz="4400" b="1">
              <a:ln w="12700" cap="flat" cmpd="sng">
                <a:solidFill>
                  <a:srgbClr val="000000"/>
                </a:solidFill>
                <a:prstDash val="solid"/>
                <a:headEnd type="none" w="med" len="med"/>
                <a:tailEnd type="none" w="med" len="med"/>
              </a:ln>
              <a:blipFill rotWithShape="0">
                <a:blip r:embed="rId1"/>
              </a:blipFill>
              <a:effectLst>
                <a:outerShdw dist="45791" dir="2021404" algn="ctr" rotWithShape="0">
                  <a:srgbClr val="808080">
                    <a:alpha val="75000"/>
                  </a:srgbClr>
                </a:outerShdw>
              </a:effectLst>
              <a:latin typeface="微软雅黑" panose="020B0503020204020204" pitchFamily="34" charset="-122"/>
              <a:ea typeface="微软雅黑" panose="020B0503020204020204" pitchFamily="34" charset="-122"/>
            </a:endParaRPr>
          </a:p>
        </p:txBody>
      </p:sp>
      <p:pic>
        <p:nvPicPr>
          <p:cNvPr id="132099" name="WordArt 3"/>
          <p:cNvPicPr/>
          <p:nvPr/>
        </p:nvPicPr>
        <p:blipFill>
          <a:blip r:embed="rId2"/>
          <a:stretch>
            <a:fillRect/>
          </a:stretch>
        </p:blipFill>
        <p:spPr>
          <a:xfrm>
            <a:off x="1216025" y="904875"/>
            <a:ext cx="6723063" cy="327660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13030" y="5805170"/>
            <a:ext cx="8917940" cy="474980"/>
          </a:xfrm>
        </p:spPr>
        <p:txBody>
          <a:bodyPr/>
          <a:p>
            <a:br>
              <a:rPr lang="zh-CN" altLang="en-US"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b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日凌晨</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时许长沙县一快递分拨中心爆炸，造成</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死</a:t>
            </a:r>
            <a:r>
              <a:rPr lang="en-US" altLang="zh-CN"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伤</a:t>
            </a:r>
            <a:endPar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内容占位符 3"/>
          <p:cNvPicPr>
            <a:picLocks noChangeAspect="1"/>
          </p:cNvPicPr>
          <p:nvPr>
            <p:ph idx="1"/>
            <p:custDataLst>
              <p:tags r:id="rId1"/>
            </p:custDataLst>
          </p:nvPr>
        </p:nvPicPr>
        <p:blipFill>
          <a:blip r:embed="rId2"/>
          <a:stretch>
            <a:fillRect/>
          </a:stretch>
        </p:blipFill>
        <p:spPr>
          <a:xfrm>
            <a:off x="611505" y="692785"/>
            <a:ext cx="7833995" cy="5344795"/>
          </a:xfrm>
          <a:prstGeom prst="rect">
            <a:avLst/>
          </a:prstGeom>
        </p:spPr>
      </p:pic>
      <p:pic>
        <p:nvPicPr>
          <p:cNvPr id="7" name="图片 6"/>
          <p:cNvPicPr>
            <a:picLocks noChangeAspect="1"/>
          </p:cNvPicPr>
          <p:nvPr/>
        </p:nvPicPr>
        <p:blipFill>
          <a:blip r:embed="rId3"/>
          <a:stretch>
            <a:fillRect/>
          </a:stretch>
        </p:blipFill>
        <p:spPr>
          <a:xfrm>
            <a:off x="611505" y="692785"/>
            <a:ext cx="7834630" cy="5407660"/>
          </a:xfrm>
          <a:prstGeom prst="rect">
            <a:avLst/>
          </a:prstGeom>
        </p:spPr>
      </p:pic>
      <p:pic>
        <p:nvPicPr>
          <p:cNvPr id="8" name="图片 7"/>
          <p:cNvPicPr>
            <a:picLocks noChangeAspect="1"/>
          </p:cNvPicPr>
          <p:nvPr/>
        </p:nvPicPr>
        <p:blipFill>
          <a:blip r:embed="rId4"/>
          <a:stretch>
            <a:fillRect/>
          </a:stretch>
        </p:blipFill>
        <p:spPr>
          <a:xfrm>
            <a:off x="611505" y="692785"/>
            <a:ext cx="7834630" cy="540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gfmhq">
            <a:hlinkClick r:id="" action="ppaction://hlinkshowjump?jump=nextslide"/>
          </p:cNvPr>
          <p:cNvPicPr>
            <a:picLocks noChangeAspect="1"/>
          </p:cNvPicPr>
          <p:nvPr/>
        </p:nvPicPr>
        <p:blipFill>
          <a:blip r:embed="rId1"/>
          <a:stretch>
            <a:fillRect/>
          </a:stretch>
        </p:blipFill>
        <p:spPr>
          <a:xfrm>
            <a:off x="1763713" y="981075"/>
            <a:ext cx="2016125" cy="5219700"/>
          </a:xfrm>
          <a:prstGeom prst="rect">
            <a:avLst/>
          </a:prstGeom>
          <a:noFill/>
          <a:ln w="9525">
            <a:noFill/>
          </a:ln>
        </p:spPr>
      </p:pic>
      <p:pic>
        <p:nvPicPr>
          <p:cNvPr id="133123" name="Picture 2" descr="gfmhq">
            <a:hlinkClick r:id="" action="ppaction://hlinkshowjump?jump=nextslide"/>
          </p:cNvPr>
          <p:cNvPicPr>
            <a:picLocks noChangeAspect="1"/>
          </p:cNvPicPr>
          <p:nvPr/>
        </p:nvPicPr>
        <p:blipFill>
          <a:blip r:embed="rId1"/>
          <a:stretch>
            <a:fillRect/>
          </a:stretch>
        </p:blipFill>
        <p:spPr>
          <a:xfrm>
            <a:off x="4716463" y="981075"/>
            <a:ext cx="2232025" cy="5329238"/>
          </a:xfrm>
          <a:prstGeom prst="rect">
            <a:avLst/>
          </a:prstGeom>
          <a:noFill/>
          <a:ln w="9525">
            <a:noFill/>
          </a:ln>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p:nvPr/>
        </p:nvSpPr>
        <p:spPr>
          <a:xfrm>
            <a:off x="179388" y="5805488"/>
            <a:ext cx="8964612" cy="647700"/>
          </a:xfrm>
          <a:prstGeom prst="rect">
            <a:avLst/>
          </a:prstGeom>
          <a:noFill/>
          <a:ln w="9525">
            <a:noFill/>
          </a:ln>
        </p:spPr>
        <p:txBody>
          <a:bodyPr anchor="ctr" anchorCtr="0"/>
          <a:lstStyle/>
          <a:p>
            <a:r>
              <a:rPr lang="zh-CN" altLang="en-US" sz="3200" dirty="0">
                <a:solidFill>
                  <a:schemeClr val="tx2"/>
                </a:solidFill>
                <a:latin typeface="微软雅黑" panose="020B0503020204020204" pitchFamily="34" charset="-122"/>
              </a:rPr>
              <a:t>   </a:t>
            </a:r>
            <a:r>
              <a:rPr lang="en-US" altLang="zh-CN" sz="3600" dirty="0">
                <a:solidFill>
                  <a:srgbClr val="FF0000"/>
                </a:solidFill>
                <a:latin typeface="微软雅黑" panose="020B0503020204020204" pitchFamily="34" charset="-122"/>
              </a:rPr>
              <a:t>6</a:t>
            </a:r>
            <a:r>
              <a:rPr lang="zh-CN" altLang="en-US" sz="3600" dirty="0">
                <a:solidFill>
                  <a:srgbClr val="FF0000"/>
                </a:solidFill>
                <a:latin typeface="微软雅黑" panose="020B0503020204020204" pitchFamily="34" charset="-122"/>
              </a:rPr>
              <a:t>月</a:t>
            </a:r>
            <a:r>
              <a:rPr lang="en-US" altLang="zh-CN" sz="3600" dirty="0">
                <a:solidFill>
                  <a:srgbClr val="FF0000"/>
                </a:solidFill>
                <a:latin typeface="微软雅黑" panose="020B0503020204020204" pitchFamily="34" charset="-122"/>
              </a:rPr>
              <a:t>5</a:t>
            </a:r>
            <a:r>
              <a:rPr lang="zh-CN" altLang="en-US" sz="3600" dirty="0">
                <a:solidFill>
                  <a:srgbClr val="FF0000"/>
                </a:solidFill>
                <a:latin typeface="微软雅黑" panose="020B0503020204020204" pitchFamily="34" charset="-122"/>
              </a:rPr>
              <a:t>号</a:t>
            </a:r>
            <a:r>
              <a:rPr lang="en-US" altLang="zh-CN" sz="3600" dirty="0">
                <a:solidFill>
                  <a:srgbClr val="FF0000"/>
                </a:solidFill>
                <a:latin typeface="微软雅黑" panose="020B0503020204020204" pitchFamily="34" charset="-122"/>
              </a:rPr>
              <a:t>8:25</a:t>
            </a:r>
            <a:r>
              <a:rPr lang="zh-CN" altLang="en-US" sz="3600" dirty="0">
                <a:solidFill>
                  <a:srgbClr val="FF0000"/>
                </a:solidFill>
                <a:latin typeface="微软雅黑" panose="020B0503020204020204" pitchFamily="34" charset="-122"/>
              </a:rPr>
              <a:t>分 成都公交车起火</a:t>
            </a:r>
            <a:r>
              <a:rPr lang="en-US" altLang="zh-CN" sz="3600" dirty="0">
                <a:solidFill>
                  <a:srgbClr val="FF0000"/>
                </a:solidFill>
                <a:latin typeface="微软雅黑" panose="020B0503020204020204" pitchFamily="34" charset="-122"/>
              </a:rPr>
              <a:t>28</a:t>
            </a:r>
            <a:r>
              <a:rPr lang="zh-CN" altLang="en-US" sz="3600" dirty="0">
                <a:solidFill>
                  <a:srgbClr val="FF0000"/>
                </a:solidFill>
                <a:latin typeface="微软雅黑" panose="020B0503020204020204" pitchFamily="34" charset="-122"/>
              </a:rPr>
              <a:t>死</a:t>
            </a:r>
            <a:r>
              <a:rPr lang="en-US" altLang="zh-CN" sz="3600" dirty="0">
                <a:solidFill>
                  <a:srgbClr val="FF0000"/>
                </a:solidFill>
                <a:latin typeface="微软雅黑" panose="020B0503020204020204" pitchFamily="34" charset="-122"/>
              </a:rPr>
              <a:t>73</a:t>
            </a:r>
            <a:r>
              <a:rPr lang="zh-CN" altLang="en-US" sz="3600" dirty="0">
                <a:solidFill>
                  <a:srgbClr val="FF0000"/>
                </a:solidFill>
                <a:latin typeface="微软雅黑" panose="020B0503020204020204" pitchFamily="34" charset="-122"/>
              </a:rPr>
              <a:t>伤</a:t>
            </a:r>
            <a:endParaRPr lang="zh-CN" altLang="en-US" sz="3200" dirty="0">
              <a:solidFill>
                <a:srgbClr val="FF0000"/>
              </a:solidFill>
              <a:latin typeface="微软雅黑" panose="020B0503020204020204" pitchFamily="34" charset="-122"/>
            </a:endParaRPr>
          </a:p>
        </p:txBody>
      </p:sp>
      <p:grpSp>
        <p:nvGrpSpPr>
          <p:cNvPr id="156675" name="Group 3"/>
          <p:cNvGrpSpPr>
            <a:grpSpLocks noChangeAspect="1"/>
          </p:cNvGrpSpPr>
          <p:nvPr/>
        </p:nvGrpSpPr>
        <p:grpSpPr>
          <a:xfrm>
            <a:off x="323850" y="1196975"/>
            <a:ext cx="8569325" cy="4608513"/>
            <a:chOff x="0" y="0"/>
            <a:chExt cx="5760" cy="3929"/>
          </a:xfrm>
        </p:grpSpPr>
        <p:pic>
          <p:nvPicPr>
            <p:cNvPr id="156676" name="Picture 4" descr="ww322"/>
            <p:cNvPicPr>
              <a:picLocks noChangeAspect="1"/>
            </p:cNvPicPr>
            <p:nvPr/>
          </p:nvPicPr>
          <p:blipFill>
            <a:blip r:embed="rId1"/>
            <a:stretch>
              <a:fillRect/>
            </a:stretch>
          </p:blipFill>
          <p:spPr>
            <a:xfrm>
              <a:off x="3016" y="0"/>
              <a:ext cx="2744" cy="1905"/>
            </a:xfrm>
            <a:prstGeom prst="rect">
              <a:avLst/>
            </a:prstGeom>
            <a:noFill/>
            <a:ln w="9525">
              <a:noFill/>
            </a:ln>
          </p:spPr>
        </p:pic>
        <p:pic>
          <p:nvPicPr>
            <p:cNvPr id="156677" name="Picture 5" descr="20090605095407d7e83"/>
            <p:cNvPicPr>
              <a:picLocks noChangeAspect="1"/>
            </p:cNvPicPr>
            <p:nvPr/>
          </p:nvPicPr>
          <p:blipFill>
            <a:blip r:embed="rId2"/>
            <a:stretch>
              <a:fillRect/>
            </a:stretch>
          </p:blipFill>
          <p:spPr>
            <a:xfrm>
              <a:off x="0" y="0"/>
              <a:ext cx="3016" cy="2205"/>
            </a:xfrm>
            <a:prstGeom prst="rect">
              <a:avLst/>
            </a:prstGeom>
            <a:noFill/>
            <a:ln w="9525">
              <a:noFill/>
            </a:ln>
          </p:spPr>
        </p:pic>
        <p:pic>
          <p:nvPicPr>
            <p:cNvPr id="156678" name="Picture 6" descr="499130f5h6ba52be1c1e3&amp;690"/>
            <p:cNvPicPr>
              <a:picLocks noChangeAspect="1"/>
            </p:cNvPicPr>
            <p:nvPr/>
          </p:nvPicPr>
          <p:blipFill>
            <a:blip r:embed="rId3"/>
            <a:stretch>
              <a:fillRect/>
            </a:stretch>
          </p:blipFill>
          <p:spPr>
            <a:xfrm>
              <a:off x="3016" y="1888"/>
              <a:ext cx="2744" cy="2041"/>
            </a:xfrm>
            <a:prstGeom prst="rect">
              <a:avLst/>
            </a:prstGeom>
            <a:noFill/>
            <a:ln w="9525">
              <a:noFill/>
            </a:ln>
          </p:spPr>
        </p:pic>
        <p:pic>
          <p:nvPicPr>
            <p:cNvPr id="156679" name="Picture 5" descr="2"/>
            <p:cNvPicPr>
              <a:picLocks noChangeAspect="1"/>
            </p:cNvPicPr>
            <p:nvPr/>
          </p:nvPicPr>
          <p:blipFill>
            <a:blip r:embed="rId4"/>
            <a:srcRect l="4971" t="11848"/>
            <a:stretch>
              <a:fillRect/>
            </a:stretch>
          </p:blipFill>
          <p:spPr>
            <a:xfrm>
              <a:off x="0" y="2160"/>
              <a:ext cx="3016" cy="1769"/>
            </a:xfrm>
            <a:prstGeom prst="rect">
              <a:avLst/>
            </a:prstGeom>
            <a:noFill/>
            <a:ln w="9525">
              <a:noFill/>
            </a:ln>
          </p:spPr>
        </p:pic>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2009611115617"/>
          <p:cNvPicPr>
            <a:picLocks noChangeAspect="1"/>
          </p:cNvPicPr>
          <p:nvPr/>
        </p:nvPicPr>
        <p:blipFill>
          <a:blip r:embed="rId1"/>
          <a:stretch>
            <a:fillRect/>
          </a:stretch>
        </p:blipFill>
        <p:spPr>
          <a:xfrm>
            <a:off x="4495800" y="1066800"/>
            <a:ext cx="4397375" cy="2209800"/>
          </a:xfrm>
          <a:prstGeom prst="rect">
            <a:avLst/>
          </a:prstGeom>
          <a:noFill/>
          <a:ln w="9525">
            <a:noFill/>
          </a:ln>
        </p:spPr>
      </p:pic>
      <p:pic>
        <p:nvPicPr>
          <p:cNvPr id="157699" name="Picture 3" descr="5%B6%C0%B1%A8b002"/>
          <p:cNvPicPr>
            <a:picLocks noChangeAspect="1"/>
          </p:cNvPicPr>
          <p:nvPr/>
        </p:nvPicPr>
        <p:blipFill>
          <a:blip r:embed="rId2"/>
          <a:stretch>
            <a:fillRect/>
          </a:stretch>
        </p:blipFill>
        <p:spPr>
          <a:xfrm>
            <a:off x="214313" y="1071563"/>
            <a:ext cx="4129087" cy="4518025"/>
          </a:xfrm>
          <a:prstGeom prst="rect">
            <a:avLst/>
          </a:prstGeom>
          <a:noFill/>
          <a:ln w="9525">
            <a:noFill/>
          </a:ln>
        </p:spPr>
      </p:pic>
      <p:pic>
        <p:nvPicPr>
          <p:cNvPr id="157700" name="Picture 4" descr="001e4f9d7c11098b36a501"/>
          <p:cNvPicPr>
            <a:picLocks noChangeAspect="1"/>
          </p:cNvPicPr>
          <p:nvPr/>
        </p:nvPicPr>
        <p:blipFill>
          <a:blip r:embed="rId3"/>
          <a:srcRect b="26488"/>
          <a:stretch>
            <a:fillRect/>
          </a:stretch>
        </p:blipFill>
        <p:spPr>
          <a:xfrm>
            <a:off x="4497388" y="3340100"/>
            <a:ext cx="4397375" cy="2249488"/>
          </a:xfrm>
          <a:prstGeom prst="rect">
            <a:avLst/>
          </a:prstGeom>
          <a:noFill/>
          <a:ln w="9525">
            <a:noFill/>
          </a:ln>
        </p:spPr>
      </p:pic>
      <p:sp>
        <p:nvSpPr>
          <p:cNvPr id="157701" name="Text Box 5"/>
          <p:cNvSpPr txBox="1"/>
          <p:nvPr/>
        </p:nvSpPr>
        <p:spPr>
          <a:xfrm>
            <a:off x="358775" y="5856288"/>
            <a:ext cx="8534400" cy="520700"/>
          </a:xfrm>
          <a:prstGeom prst="rect">
            <a:avLst/>
          </a:prstGeom>
          <a:noFill/>
          <a:ln w="9525">
            <a:noFill/>
          </a:ln>
        </p:spPr>
        <p:txBody>
          <a:bodyPr>
            <a:spAutoFit/>
          </a:bodyPr>
          <a:lstStyle/>
          <a:p>
            <a:pPr eaLnBrk="1" hangingPunct="1">
              <a:spcBef>
                <a:spcPct val="50000"/>
              </a:spcBef>
            </a:pPr>
            <a:r>
              <a:rPr lang="zh-CN" altLang="en-US" sz="2800" dirty="0">
                <a:solidFill>
                  <a:srgbClr val="FF0000"/>
                </a:solidFill>
                <a:latin typeface="微软雅黑" panose="020B0503020204020204" pitchFamily="34" charset="-122"/>
              </a:rPr>
              <a:t>很  多 公 交 车 安 全 锤 缺 失 造 成 严 重 安 全 隐 患</a:t>
            </a:r>
            <a:endParaRPr lang="zh-CN" altLang="en-US" sz="2800" dirty="0">
              <a:solidFill>
                <a:srgbClr val="FF0000"/>
              </a:solidFill>
              <a:latin typeface="微软雅黑" panose="020B0503020204020204" pitchFamily="34" charset="-122"/>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13389447_21514280"/>
          <p:cNvPicPr>
            <a:picLocks noChangeAspect="1"/>
          </p:cNvPicPr>
          <p:nvPr/>
        </p:nvPicPr>
        <p:blipFill>
          <a:blip r:embed="rId1"/>
          <a:stretch>
            <a:fillRect/>
          </a:stretch>
        </p:blipFill>
        <p:spPr>
          <a:xfrm>
            <a:off x="85725" y="981075"/>
            <a:ext cx="4414838" cy="4100513"/>
          </a:xfrm>
          <a:prstGeom prst="rect">
            <a:avLst/>
          </a:prstGeom>
          <a:noFill/>
          <a:ln w="9525">
            <a:noFill/>
          </a:ln>
        </p:spPr>
      </p:pic>
      <p:pic>
        <p:nvPicPr>
          <p:cNvPr id="158723" name="Picture 3" descr="13389466_21514280"/>
          <p:cNvPicPr>
            <a:picLocks noChangeAspect="1"/>
          </p:cNvPicPr>
          <p:nvPr/>
        </p:nvPicPr>
        <p:blipFill>
          <a:blip r:embed="rId2"/>
          <a:stretch>
            <a:fillRect/>
          </a:stretch>
        </p:blipFill>
        <p:spPr>
          <a:xfrm>
            <a:off x="4500563" y="981075"/>
            <a:ext cx="4484687" cy="4087813"/>
          </a:xfrm>
          <a:prstGeom prst="rect">
            <a:avLst/>
          </a:prstGeom>
          <a:noFill/>
          <a:ln w="9525">
            <a:noFill/>
          </a:ln>
        </p:spPr>
      </p:pic>
      <p:sp>
        <p:nvSpPr>
          <p:cNvPr id="149508" name="Rectangle 4"/>
          <p:cNvSpPr/>
          <p:nvPr/>
        </p:nvSpPr>
        <p:spPr>
          <a:xfrm>
            <a:off x="0" y="5013325"/>
            <a:ext cx="9144000" cy="1382713"/>
          </a:xfrm>
          <a:prstGeom prst="rect">
            <a:avLst/>
          </a:prstGeom>
          <a:noFill/>
          <a:ln w="9525">
            <a:noFill/>
          </a:ln>
          <a:effectLst>
            <a:outerShdw dist="35921" dir="2699999" algn="ctr" rotWithShape="0">
              <a:srgbClr val="C0C0C0">
                <a:alpha val="75000"/>
              </a:srgbClr>
            </a:outerShdw>
          </a:effectLst>
        </p:spPr>
        <p:txBody>
          <a:bodyPr lIns="91396" tIns="45697" rIns="91396" bIns="45697">
            <a:spAutoFit/>
          </a:bodyPr>
          <a:lstStyle/>
          <a:p>
            <a:pPr marL="0" marR="0" lvl="0" indent="0" algn="l" defTabSz="911225"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800" b="0" i="0" u="none" strike="noStrike" kern="1200" cap="none" spc="0" normalizeH="0" baseline="0" noProof="1">
                <a:ln>
                  <a:noFill/>
                </a:ln>
                <a:solidFill>
                  <a:srgbClr val="FF0000"/>
                </a:solidFill>
                <a:effectLst>
                  <a:outerShdw blurRad="38100" dist="38100" dir="2700000">
                    <a:srgbClr val="000000"/>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安全事故在人们的心理留下了一定的阴影 ，但我们也看到，大家的安全意识在事故之后有了很大的提高，有人开始关心</a:t>
            </a:r>
            <a:r>
              <a:rPr kumimoji="0" lang="zh-CN" altLang="en-US" sz="2800" b="1" i="0" u="none" strike="noStrike" kern="1200" cap="none" spc="0" normalizeH="0" baseline="0" noProof="1">
                <a:ln>
                  <a:noFill/>
                </a:ln>
                <a:solidFill>
                  <a:srgbClr val="00FF00"/>
                </a:solidFill>
                <a:effectLst>
                  <a:outerShdw blurRad="38100" dist="38100" dir="2700000">
                    <a:srgbClr val="000000"/>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安全锤</a:t>
            </a:r>
            <a:r>
              <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了，有人开始留心身边的异常状况了。</a:t>
            </a:r>
            <a:endParaRPr kumimoji="0" lang="zh-CN" altLang="en-US" sz="2800" b="1" i="0" u="none" strike="noStrike" kern="1200" cap="none" spc="0" normalizeH="0" baseline="0" noProof="1">
              <a:ln>
                <a:noFill/>
              </a:ln>
              <a:solidFill>
                <a:srgbClr val="FF0000"/>
              </a:solidFill>
              <a:effectLst>
                <a:outerShdw blurRad="38100" dist="38100" dir="2700000">
                  <a:srgbClr val="000000"/>
                </a:outerShdw>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p:cNvSpPr>
          <p:nvPr>
            <p:ph type="title"/>
          </p:nvPr>
        </p:nvSpPr>
        <p:spPr>
          <a:xfrm>
            <a:off x="395288" y="5734050"/>
            <a:ext cx="8229600" cy="854075"/>
          </a:xfrm>
        </p:spPr>
        <p:txBody>
          <a:bodyPr vert="horz" wrap="square" lIns="91440" tIns="45720" rIns="91440" bIns="45720" anchor="ctr" anchorCtr="0"/>
          <a:lstStyle/>
          <a:p>
            <a:r>
              <a:rPr lang="zh-CN" altLang="en-US" sz="4800" dirty="0">
                <a:solidFill>
                  <a:srgbClr val="FF0000"/>
                </a:solidFill>
                <a:latin typeface="微软雅黑" panose="020B0503020204020204" pitchFamily="34" charset="-122"/>
                <a:ea typeface="微软雅黑" panose="020B0503020204020204" pitchFamily="34" charset="-122"/>
              </a:rPr>
              <a:t>常德轿车起火</a:t>
            </a:r>
            <a:endParaRPr lang="zh-CN" altLang="en-US" sz="4800" dirty="0">
              <a:solidFill>
                <a:srgbClr val="FF0000"/>
              </a:solidFill>
              <a:latin typeface="微软雅黑" panose="020B0503020204020204" pitchFamily="34" charset="-122"/>
              <a:ea typeface="微软雅黑" panose="020B0503020204020204" pitchFamily="34" charset="-122"/>
            </a:endParaRPr>
          </a:p>
        </p:txBody>
      </p:sp>
      <p:pic>
        <p:nvPicPr>
          <p:cNvPr id="150531" name="常德车1.wmv">
            <a:hlinkClick r:id="" action="ppaction://media"/>
          </p:cNvPr>
          <p:cNvPicPr>
            <a:picLocks noGrp="1" noRot="1" noChangeAspect="1"/>
          </p:cNvPicPr>
          <p:nvPr>
            <p:ph sz="half" idx="4294967295"/>
            <a:videoFile r:link="rId1"/>
            <p:extLst>
              <p:ext uri="{DAA4B4D4-6D71-4841-9C94-3DE7FCFB9230}">
                <p14:media xmlns:p14="http://schemas.microsoft.com/office/powerpoint/2010/main" r:link="rId2"/>
              </p:ext>
            </p:extLst>
          </p:nvPr>
        </p:nvPicPr>
        <p:blipFill>
          <a:blip r:embed="rId3"/>
          <a:srcRect/>
          <a:stretch>
            <a:fillRect/>
          </a:stretch>
        </p:blipFill>
        <p:spPr>
          <a:xfrm>
            <a:off x="314325" y="981075"/>
            <a:ext cx="3960813" cy="4824413"/>
          </a:xfrm>
        </p:spPr>
      </p:pic>
      <p:pic>
        <p:nvPicPr>
          <p:cNvPr id="150532" name="常德车2.wmv">
            <a:hlinkClick r:id="" action="ppaction://media"/>
          </p:cNvPr>
          <p:cNvPicPr>
            <a:picLocks noGrp="1" noRot="1" noChangeAspect="1"/>
          </p:cNvPicPr>
          <p:nvPr>
            <p:ph sz="half" idx="4294967295"/>
            <a:videoFile r:link="rId4"/>
            <p:extLst>
              <p:ext uri="{DAA4B4D4-6D71-4841-9C94-3DE7FCFB9230}">
                <p14:media xmlns:p14="http://schemas.microsoft.com/office/powerpoint/2010/main" r:link="rId5"/>
              </p:ext>
            </p:extLst>
          </p:nvPr>
        </p:nvPicPr>
        <p:blipFill>
          <a:blip r:embed="rId6"/>
          <a:srcRect/>
          <a:stretch>
            <a:fillRect/>
          </a:stretch>
        </p:blipFill>
        <p:spPr>
          <a:xfrm>
            <a:off x="4410075" y="1052513"/>
            <a:ext cx="4487863" cy="47529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11" fill="hold"/>
                                        <p:tgtEl>
                                          <p:spTgt spid="150531"/>
                                        </p:tgtEl>
                                      </p:cBhvr>
                                    </p:cmd>
                                  </p:childTnLst>
                                </p:cTn>
                              </p:par>
                            </p:childTnLst>
                          </p:cTn>
                        </p:par>
                        <p:par>
                          <p:cTn id="7" fill="hold">
                            <p:stCondLst>
                              <p:cond delay="14500"/>
                            </p:stCondLst>
                            <p:childTnLst>
                              <p:par>
                                <p:cTn id="8" presetID="1" presetClass="mediacall" presetSubtype="0" fill="hold" nodeType="afterEffect">
                                  <p:stCondLst>
                                    <p:cond delay="0"/>
                                  </p:stCondLst>
                                  <p:childTnLst>
                                    <p:cmd type="call" cmd="playFrom(0.0)">
                                      <p:cBhvr>
                                        <p:cTn id="9" dur="10117" fill="hold"/>
                                        <p:tgtEl>
                                          <p:spTgt spid="1505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50531"/>
                </p:tgtEl>
              </p:cMediaNode>
            </p:video>
            <p:seq concurrent="1" nextAc="seek">
              <p:cTn id="11" restart="whenNotActive" fill="hold" evtFilter="cancelBubble" nodeType="interactiveSeq">
                <p:stCondLst>
                  <p:cond evt="onClick" delay="0">
                    <p:tgtEl>
                      <p:spTgt spid="15053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50531"/>
                                        </p:tgtEl>
                                      </p:cBhvr>
                                    </p:cmd>
                                  </p:childTnLst>
                                </p:cTn>
                              </p:par>
                            </p:childTnLst>
                          </p:cTn>
                        </p:par>
                      </p:childTnLst>
                    </p:cTn>
                  </p:par>
                </p:childTnLst>
              </p:cTn>
              <p:nextCondLst>
                <p:cond evt="onClick" delay="0">
                  <p:tgtEl>
                    <p:spTgt spid="150531"/>
                  </p:tgtEl>
                </p:cond>
              </p:nextCondLst>
            </p:seq>
            <p:video>
              <p:cMediaNode>
                <p:cTn id="16" fill="hold" display="0">
                  <p:stCondLst>
                    <p:cond delay="indefinite"/>
                  </p:stCondLst>
                  <p:endCondLst>
                    <p:cond evt="onNext" delay="0">
                      <p:tgtEl>
                        <p:sldTgt/>
                      </p:tgtEl>
                    </p:cond>
                    <p:cond evt="onPrev" delay="0">
                      <p:tgtEl>
                        <p:sldTgt/>
                      </p:tgtEl>
                    </p:cond>
                  </p:endCondLst>
                </p:cTn>
                <p:tgtEl>
                  <p:spTgt spid="150532"/>
                </p:tgtEl>
              </p:cMediaNode>
            </p:video>
            <p:seq concurrent="1" nextAc="seek">
              <p:cTn id="17" restart="whenNotActive" fill="hold" evtFilter="cancelBubble" nodeType="interactiveSeq">
                <p:stCondLst>
                  <p:cond evt="onClick" delay="0">
                    <p:tgtEl>
                      <p:spTgt spid="15053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0532"/>
                                        </p:tgtEl>
                                      </p:cBhvr>
                                    </p:cmd>
                                  </p:childTnLst>
                                </p:cTn>
                              </p:par>
                            </p:childTnLst>
                          </p:cTn>
                        </p:par>
                      </p:childTnLst>
                    </p:cTn>
                  </p:par>
                </p:childTnLst>
              </p:cTn>
              <p:nextCondLst>
                <p:cond evt="onClick" delay="0">
                  <p:tgtEl>
                    <p:spTgt spid="150532"/>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body"/>
          </p:nvPr>
        </p:nvSpPr>
        <p:spPr/>
        <p:txBody>
          <a:bodyPr vert="horz" wrap="square" lIns="91440" tIns="45720" rIns="91440" bIns="45720" anchor="t" anchorCtr="0"/>
          <a:lstStyle/>
          <a:p>
            <a:endParaRPr lang="zh-CN" altLang="zh-CN" dirty="0"/>
          </a:p>
        </p:txBody>
      </p:sp>
      <p:pic>
        <p:nvPicPr>
          <p:cNvPr id="164867" name="Picture 3" descr="2015.3.20"/>
          <p:cNvPicPr>
            <a:picLocks noChangeAspect="1"/>
          </p:cNvPicPr>
          <p:nvPr/>
        </p:nvPicPr>
        <p:blipFill>
          <a:blip r:embed="rId1"/>
          <a:stretch>
            <a:fillRect/>
          </a:stretch>
        </p:blipFill>
        <p:spPr>
          <a:xfrm>
            <a:off x="180975" y="982663"/>
            <a:ext cx="8785225" cy="5472112"/>
          </a:xfrm>
          <a:prstGeom prst="rect">
            <a:avLst/>
          </a:prstGeom>
          <a:noFill/>
          <a:ln w="9525">
            <a:noFill/>
          </a:ln>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p:cNvPicPr>
          <p:nvPr/>
        </p:nvPicPr>
        <p:blipFill>
          <a:blip r:embed="rId1"/>
          <a:srcRect l="18570" b="10233"/>
          <a:stretch>
            <a:fillRect/>
          </a:stretch>
        </p:blipFill>
        <p:spPr>
          <a:xfrm>
            <a:off x="4932363" y="1198563"/>
            <a:ext cx="4144962" cy="4462462"/>
          </a:xfrm>
          <a:prstGeom prst="rect">
            <a:avLst/>
          </a:prstGeom>
          <a:noFill/>
          <a:ln w="9525">
            <a:noFill/>
          </a:ln>
        </p:spPr>
      </p:pic>
      <p:pic>
        <p:nvPicPr>
          <p:cNvPr id="165891" name="Picture 3"/>
          <p:cNvPicPr>
            <a:picLocks noChangeAspect="1"/>
          </p:cNvPicPr>
          <p:nvPr/>
        </p:nvPicPr>
        <p:blipFill>
          <a:blip r:embed="rId2"/>
          <a:srcRect b="11528"/>
          <a:stretch>
            <a:fillRect/>
          </a:stretch>
        </p:blipFill>
        <p:spPr>
          <a:xfrm>
            <a:off x="107950" y="1196975"/>
            <a:ext cx="4752975" cy="4464050"/>
          </a:xfrm>
          <a:prstGeom prst="rect">
            <a:avLst/>
          </a:prstGeom>
          <a:noFill/>
          <a:ln w="9525">
            <a:noFill/>
          </a:ln>
        </p:spPr>
      </p:pic>
      <p:sp>
        <p:nvSpPr>
          <p:cNvPr id="165892" name="Text Box 4"/>
          <p:cNvSpPr txBox="1"/>
          <p:nvPr/>
        </p:nvSpPr>
        <p:spPr>
          <a:xfrm>
            <a:off x="34925" y="5734050"/>
            <a:ext cx="9118600" cy="644525"/>
          </a:xfrm>
          <a:prstGeom prst="rect">
            <a:avLst/>
          </a:prstGeom>
          <a:noFill/>
          <a:ln w="9525">
            <a:noFill/>
          </a:ln>
        </p:spPr>
        <p:txBody>
          <a:bodyPr wrap="none">
            <a:spAutoFit/>
          </a:bodyPr>
          <a:lstStyle/>
          <a:p>
            <a:pPr eaLnBrk="1" hangingPunct="1"/>
            <a:r>
              <a:rPr lang="zh-CN" altLang="en-US" sz="3600" dirty="0">
                <a:solidFill>
                  <a:srgbClr val="FF0000"/>
                </a:solidFill>
                <a:latin typeface="微软雅黑" panose="020B0503020204020204" pitchFamily="34" charset="-122"/>
              </a:rPr>
              <a:t>黑色雷克萨斯RX270型越野车起火 司机身亡</a:t>
            </a:r>
            <a:endParaRPr lang="zh-CN" altLang="en-US" sz="3600" dirty="0">
              <a:solidFill>
                <a:srgbClr val="FF0000"/>
              </a:solidFill>
              <a:latin typeface="微软雅黑" panose="020B0503020204020204" pitchFamily="34" charset="-122"/>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http://img1.gtimg.com/13/1352/135228/13522886_1200x1000_0.jpg"/>
          <p:cNvPicPr>
            <a:picLocks noChangeAspect="1"/>
          </p:cNvPicPr>
          <p:nvPr/>
        </p:nvPicPr>
        <p:blipFill>
          <a:blip r:embed="rId1"/>
          <a:stretch>
            <a:fillRect/>
          </a:stretch>
        </p:blipFill>
        <p:spPr>
          <a:xfrm>
            <a:off x="107950" y="1125538"/>
            <a:ext cx="4824413" cy="4751387"/>
          </a:xfrm>
          <a:prstGeom prst="rect">
            <a:avLst/>
          </a:prstGeom>
          <a:noFill/>
          <a:ln w="9525">
            <a:noFill/>
          </a:ln>
        </p:spPr>
      </p:pic>
      <p:pic>
        <p:nvPicPr>
          <p:cNvPr id="166915" name="Picture 4" descr="http://img1.gtimg.com/13/1352/135228/13522881_1200x1000_0.jpg"/>
          <p:cNvPicPr>
            <a:picLocks noChangeAspect="1"/>
          </p:cNvPicPr>
          <p:nvPr/>
        </p:nvPicPr>
        <p:blipFill>
          <a:blip r:embed="rId2"/>
          <a:srcRect b="21748"/>
          <a:stretch>
            <a:fillRect/>
          </a:stretch>
        </p:blipFill>
        <p:spPr>
          <a:xfrm>
            <a:off x="5076825" y="1125538"/>
            <a:ext cx="3913188" cy="4751387"/>
          </a:xfrm>
          <a:prstGeom prst="rect">
            <a:avLst/>
          </a:prstGeom>
          <a:noFill/>
          <a:ln w="9525">
            <a:noFill/>
          </a:ln>
        </p:spPr>
      </p:pic>
      <p:sp>
        <p:nvSpPr>
          <p:cNvPr id="166916" name="矩形 3"/>
          <p:cNvSpPr/>
          <p:nvPr/>
        </p:nvSpPr>
        <p:spPr>
          <a:xfrm>
            <a:off x="107950" y="5876925"/>
            <a:ext cx="8883650" cy="952500"/>
          </a:xfrm>
          <a:prstGeom prst="rect">
            <a:avLst/>
          </a:prstGeom>
          <a:noFill/>
          <a:ln w="9525">
            <a:noFill/>
          </a:ln>
        </p:spPr>
        <p:txBody>
          <a:bodyPr>
            <a:spAutoFit/>
          </a:bodyPr>
          <a:lstStyle/>
          <a:p>
            <a:r>
              <a:rPr lang="zh-CN" altLang="en-US" sz="2800" dirty="0">
                <a:solidFill>
                  <a:srgbClr val="FF0000"/>
                </a:solidFill>
                <a:latin typeface="微软雅黑" panose="020B0503020204020204" pitchFamily="34" charset="-122"/>
              </a:rPr>
              <a:t>湘江世纪城映江苑轿车起火一女子烧死在凯迪拉克车内</a:t>
            </a:r>
            <a:endParaRPr lang="zh-CN" altLang="en-US" sz="2800" dirty="0">
              <a:solidFill>
                <a:srgbClr val="FF0000"/>
              </a:solidFill>
              <a:latin typeface="微软雅黑" panose="020B0503020204020204" pitchFamily="34" charset="-122"/>
            </a:endParaRPr>
          </a:p>
          <a:p>
            <a:endParaRPr lang="zh-CN" altLang="en-US" sz="2800" dirty="0">
              <a:solidFill>
                <a:srgbClr val="FF0000"/>
              </a:solidFill>
              <a:latin typeface="微软雅黑" panose="020B0503020204020204" pitchFamily="34" charset="-122"/>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图片 3" descr="3.7.gif"/>
          <p:cNvPicPr>
            <a:picLocks noChangeAspect="1"/>
          </p:cNvPicPr>
          <p:nvPr/>
        </p:nvPicPr>
        <p:blipFill>
          <a:blip r:embed="rId1"/>
          <a:stretch>
            <a:fillRect/>
          </a:stretch>
        </p:blipFill>
        <p:spPr>
          <a:xfrm>
            <a:off x="252413" y="1052513"/>
            <a:ext cx="8677275" cy="5353050"/>
          </a:xfrm>
          <a:prstGeom prst="rect">
            <a:avLst/>
          </a:prstGeom>
          <a:noFill/>
          <a:ln w="9525">
            <a:noFill/>
          </a:ln>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4" descr="http://news.slnews.net.cn/images/attachement/jpg/site2/20110820/90fba66a963c0fb9667403.jpg"/>
          <p:cNvPicPr>
            <a:picLocks noGrp="1" noChangeAspect="1"/>
          </p:cNvPicPr>
          <p:nvPr>
            <p:ph type="body" idx="4294967295"/>
          </p:nvPr>
        </p:nvPicPr>
        <p:blipFill>
          <a:blip r:embed="rId1"/>
          <a:stretch>
            <a:fillRect/>
          </a:stretch>
        </p:blipFill>
        <p:spPr>
          <a:xfrm>
            <a:off x="107950" y="981075"/>
            <a:ext cx="8964613" cy="5457825"/>
          </a:xfr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图片 99"/>
          <p:cNvPicPr/>
          <p:nvPr/>
        </p:nvPicPr>
        <p:blipFill>
          <a:blip r:embed="rId1"/>
          <a:stretch>
            <a:fillRect/>
          </a:stretch>
        </p:blipFill>
        <p:spPr>
          <a:xfrm>
            <a:off x="466725" y="692150"/>
            <a:ext cx="8223250" cy="5159375"/>
          </a:xfrm>
          <a:prstGeom prst="rect">
            <a:avLst/>
          </a:prstGeom>
          <a:noFill/>
          <a:ln w="9525">
            <a:noFill/>
          </a:ln>
        </p:spPr>
      </p:pic>
      <p:sp>
        <p:nvSpPr>
          <p:cNvPr id="121858" name="矩形 1"/>
          <p:cNvSpPr/>
          <p:nvPr/>
        </p:nvSpPr>
        <p:spPr>
          <a:xfrm>
            <a:off x="0" y="6021388"/>
            <a:ext cx="8929688" cy="460375"/>
          </a:xfrm>
          <a:prstGeom prst="rect">
            <a:avLst/>
          </a:prstGeom>
          <a:noFill/>
          <a:ln w="9525">
            <a:noFill/>
          </a:ln>
        </p:spPr>
        <p:txBody>
          <a:bodyPr wrap="square" anchor="t" anchorCtr="0">
            <a:spAutoFit/>
          </a:bodyPr>
          <a:lstStyle/>
          <a:p>
            <a:r>
              <a:rPr lang="en-US" altLang="zh-CN" sz="2400" b="1" dirty="0">
                <a:solidFill>
                  <a:srgbClr val="FF0000"/>
                </a:solidFill>
                <a:latin typeface="微软雅黑" panose="020B0503020204020204" pitchFamily="34" charset="-122"/>
                <a:ea typeface="微软雅黑" panose="020B0503020204020204" pitchFamily="34" charset="-122"/>
              </a:rPr>
              <a:t>6</a:t>
            </a:r>
            <a:r>
              <a:rPr lang="zh-CN" altLang="en-US" sz="2400" b="1" dirty="0">
                <a:solidFill>
                  <a:srgbClr val="FF0000"/>
                </a:solidFill>
                <a:latin typeface="微软雅黑" panose="020B0503020204020204" pitchFamily="34" charset="-122"/>
                <a:ea typeface="微软雅黑" panose="020B0503020204020204" pitchFamily="34" charset="-122"/>
              </a:rPr>
              <a:t>月</a:t>
            </a:r>
            <a:r>
              <a:rPr lang="en-US" altLang="zh-CN" sz="2400" b="1" dirty="0">
                <a:solidFill>
                  <a:srgbClr val="FF0000"/>
                </a:solidFill>
                <a:latin typeface="微软雅黑" panose="020B0503020204020204" pitchFamily="34" charset="-122"/>
                <a:ea typeface="微软雅黑" panose="020B0503020204020204" pitchFamily="34" charset="-122"/>
              </a:rPr>
              <a:t>1</a:t>
            </a:r>
            <a:r>
              <a:rPr lang="zh-CN" altLang="en-US" sz="2400" b="1" dirty="0">
                <a:solidFill>
                  <a:srgbClr val="FF0000"/>
                </a:solidFill>
                <a:latin typeface="微软雅黑" panose="020B0503020204020204" pitchFamily="34" charset="-122"/>
                <a:ea typeface="微软雅黑" panose="020B0503020204020204" pitchFamily="34" charset="-122"/>
              </a:rPr>
              <a:t>日</a:t>
            </a:r>
            <a:r>
              <a:rPr lang="en-US" altLang="zh-CN" sz="2400" b="1" dirty="0">
                <a:solidFill>
                  <a:srgbClr val="FF0000"/>
                </a:solidFill>
                <a:latin typeface="微软雅黑" panose="020B0503020204020204" pitchFamily="34" charset="-122"/>
                <a:ea typeface="微软雅黑" panose="020B0503020204020204" pitchFamily="34" charset="-122"/>
              </a:rPr>
              <a:t>6</a:t>
            </a:r>
            <a:r>
              <a:rPr lang="zh-CN" altLang="en-US" sz="2400" b="1" dirty="0">
                <a:solidFill>
                  <a:srgbClr val="FF0000"/>
                </a:solidFill>
                <a:latin typeface="微软雅黑" panose="020B0503020204020204" pitchFamily="34" charset="-122"/>
                <a:ea typeface="微软雅黑" panose="020B0503020204020204" pitchFamily="34" charset="-122"/>
              </a:rPr>
              <a:t>点</a:t>
            </a:r>
            <a:r>
              <a:rPr lang="en-US" altLang="zh-CN" sz="2400" b="1" dirty="0">
                <a:solidFill>
                  <a:srgbClr val="FF0000"/>
                </a:solidFill>
                <a:latin typeface="微软雅黑" panose="020B0503020204020204" pitchFamily="34" charset="-122"/>
                <a:ea typeface="微软雅黑" panose="020B0503020204020204" pitchFamily="34" charset="-122"/>
              </a:rPr>
              <a:t>30</a:t>
            </a:r>
            <a:r>
              <a:rPr lang="zh-CN" altLang="en-US" sz="2400" b="1" dirty="0">
                <a:solidFill>
                  <a:srgbClr val="FF0000"/>
                </a:solidFill>
                <a:latin typeface="微软雅黑" panose="020B0503020204020204" pitchFamily="34" charset="-122"/>
                <a:ea typeface="微软雅黑" panose="020B0503020204020204" pitchFamily="34" charset="-122"/>
              </a:rPr>
              <a:t>分星沙早餐店气体泄漏爆炸</a:t>
            </a:r>
            <a:r>
              <a:rPr lang="en-US" altLang="zh-CN" sz="2400" b="1" dirty="0">
                <a:solidFill>
                  <a:srgbClr val="FF0000"/>
                </a:solidFill>
                <a:latin typeface="微软雅黑" panose="020B0503020204020204" pitchFamily="34" charset="-122"/>
                <a:ea typeface="微软雅黑" panose="020B0503020204020204" pitchFamily="34" charset="-122"/>
              </a:rPr>
              <a:t>1</a:t>
            </a:r>
            <a:r>
              <a:rPr lang="zh-CN" altLang="en-US" sz="2400" b="1" dirty="0">
                <a:solidFill>
                  <a:srgbClr val="FF0000"/>
                </a:solidFill>
                <a:latin typeface="微软雅黑" panose="020B0503020204020204" pitchFamily="34" charset="-122"/>
                <a:ea typeface="微软雅黑" panose="020B0503020204020204" pitchFamily="34" charset="-122"/>
              </a:rPr>
              <a:t>个消防队员死亡</a:t>
            </a:r>
            <a:r>
              <a:rPr lang="en-US" altLang="zh-CN" sz="2400" b="1" dirty="0">
                <a:solidFill>
                  <a:srgbClr val="FF0000"/>
                </a:solidFill>
                <a:latin typeface="微软雅黑" panose="020B0503020204020204" pitchFamily="34" charset="-122"/>
                <a:ea typeface="微软雅黑" panose="020B0503020204020204" pitchFamily="34" charset="-122"/>
              </a:rPr>
              <a:t>13</a:t>
            </a:r>
            <a:r>
              <a:rPr lang="zh-CN" altLang="en-US" sz="2400" b="1" dirty="0">
                <a:solidFill>
                  <a:srgbClr val="FF0000"/>
                </a:solidFill>
                <a:latin typeface="微软雅黑" panose="020B0503020204020204" pitchFamily="34" charset="-122"/>
                <a:ea typeface="微软雅黑" panose="020B0503020204020204" pitchFamily="34" charset="-122"/>
              </a:rPr>
              <a:t>伤</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01" name="图片 100"/>
          <p:cNvPicPr/>
          <p:nvPr/>
        </p:nvPicPr>
        <p:blipFill>
          <a:blip r:embed="rId2"/>
          <a:stretch>
            <a:fillRect/>
          </a:stretch>
        </p:blipFill>
        <p:spPr>
          <a:xfrm>
            <a:off x="466725" y="692150"/>
            <a:ext cx="8291513" cy="5170488"/>
          </a:xfrm>
          <a:prstGeom prst="rect">
            <a:avLst/>
          </a:prstGeom>
          <a:noFill/>
          <a:ln w="9525">
            <a:noFill/>
          </a:ln>
        </p:spPr>
      </p:pic>
      <p:pic>
        <p:nvPicPr>
          <p:cNvPr id="48132" name="图片 101"/>
          <p:cNvPicPr/>
          <p:nvPr/>
        </p:nvPicPr>
        <p:blipFill>
          <a:blip r:embed="rId3"/>
          <a:stretch>
            <a:fillRect/>
          </a:stretch>
        </p:blipFill>
        <p:spPr>
          <a:xfrm>
            <a:off x="501650" y="692150"/>
            <a:ext cx="8256588" cy="5219700"/>
          </a:xfrm>
          <a:prstGeom prst="rect">
            <a:avLst/>
          </a:prstGeom>
          <a:noFill/>
          <a:ln w="9525">
            <a:noFill/>
          </a:ln>
        </p:spPr>
      </p:pic>
      <p:pic>
        <p:nvPicPr>
          <p:cNvPr id="48133" name="图片 102"/>
          <p:cNvPicPr/>
          <p:nvPr/>
        </p:nvPicPr>
        <p:blipFill>
          <a:blip r:embed="rId4"/>
          <a:stretch>
            <a:fillRect/>
          </a:stretch>
        </p:blipFill>
        <p:spPr>
          <a:xfrm>
            <a:off x="-36512" y="617538"/>
            <a:ext cx="4518025" cy="52943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dissolv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blinds(horizontal)">
                                      <p:cBhvr>
                                        <p:cTn id="12" dur="500"/>
                                        <p:tgtEl>
                                          <p:spTgt spid="481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8133"/>
                                        </p:tgtEl>
                                        <p:attrNameLst>
                                          <p:attrName>style.visibility</p:attrName>
                                        </p:attrNameLst>
                                      </p:cBhvr>
                                      <p:to>
                                        <p:strVal val="visible"/>
                                      </p:to>
                                    </p:set>
                                    <p:animEffect transition="in" filter="dissolve">
                                      <p:cBhvr>
                                        <p:cTn id="17"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p:cNvSpPr>
          <p:nvPr>
            <p:ph type="title"/>
          </p:nvPr>
        </p:nvSpPr>
        <p:spPr>
          <a:xfrm>
            <a:off x="762000" y="1066800"/>
            <a:ext cx="7902575" cy="1570038"/>
          </a:xfrm>
        </p:spPr>
        <p:txBody>
          <a:bodyPr vert="horz" wrap="square" lIns="91440" tIns="45720" rIns="91440" bIns="45720" anchor="ctr" anchorCtr="0"/>
          <a:lstStyle/>
          <a:p>
            <a:r>
              <a:rPr lang="zh-CN" altLang="en-US" sz="6600" b="1" dirty="0">
                <a:solidFill>
                  <a:srgbClr val="FF3300"/>
                </a:solidFill>
                <a:ea typeface="微软雅黑" panose="020B0503020204020204" pitchFamily="34" charset="-122"/>
              </a:rPr>
              <a:t>灭火器的使用方法：</a:t>
            </a:r>
            <a:endParaRPr lang="zh-CN" altLang="en-US" sz="6600" b="1" dirty="0">
              <a:solidFill>
                <a:srgbClr val="FF3300"/>
              </a:solidFill>
              <a:ea typeface="微软雅黑" panose="020B0503020204020204" pitchFamily="34" charset="-122"/>
            </a:endParaRPr>
          </a:p>
        </p:txBody>
      </p:sp>
      <p:sp>
        <p:nvSpPr>
          <p:cNvPr id="134147" name="Rectangle 3"/>
          <p:cNvSpPr>
            <a:spLocks noGrp="1" noChangeArrowheads="1"/>
          </p:cNvSpPr>
          <p:nvPr>
            <p:ph type="body" idx="4294967295"/>
          </p:nvPr>
        </p:nvSpPr>
        <p:spPr>
          <a:xfrm>
            <a:off x="1187450" y="1844675"/>
            <a:ext cx="4897438" cy="4176713"/>
          </a:xfrm>
        </p:spPr>
        <p:txBody>
          <a:bodyPr vert="horz" wrap="square" lIns="91440" tIns="45720" rIns="91440" bIns="45720" numCol="1" anchor="t" anchorCtr="0" compatLnSpc="1"/>
          <a:lstStyle/>
          <a:p>
            <a:pPr marL="342900" marR="0" lvl="0" indent="-342900" algn="l" defTabSz="914400" rtl="0" eaLnBrk="0" fontAlgn="base" latinLnBrk="0" hangingPunct="0">
              <a:lnSpc>
                <a:spcPct val="90000"/>
              </a:lnSpc>
              <a:spcBef>
                <a:spcPct val="20000"/>
              </a:spcBef>
              <a:spcAft>
                <a:spcPct val="0"/>
              </a:spcAft>
              <a:buClrTx/>
              <a:buSzTx/>
              <a:buFontTx/>
              <a:buNone/>
              <a:defRPr/>
            </a:pPr>
            <a:r>
              <a:rPr kumimoji="0" lang="zh-CN" altLang="en-US" sz="2400" b="0" i="0" u="none" strike="noStrike" kern="0" cap="none" spc="0" normalizeH="0" baseline="0" noProof="0">
                <a:ln>
                  <a:noFill/>
                </a:ln>
                <a:solidFill>
                  <a:schemeClr val="tx1"/>
                </a:solidFill>
                <a:effectLst/>
                <a:uLnTx/>
                <a:uFillTx/>
                <a:latin typeface="+mn-lt"/>
                <a:ea typeface="+mn-ea"/>
                <a:cs typeface="+mn-cs"/>
              </a:rPr>
              <a:t>        </a:t>
            </a:r>
            <a:endParaRPr kumimoji="0" lang="zh-CN" altLang="en-US" sz="2400" b="0" i="0" u="none" strike="noStrike" kern="0" cap="none" spc="0" normalizeH="0" baseline="0" noProof="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90000"/>
              </a:lnSpc>
              <a:spcBef>
                <a:spcPct val="20000"/>
              </a:spcBef>
              <a:spcAft>
                <a:spcPct val="0"/>
              </a:spcAft>
              <a:buClrTx/>
              <a:buSzTx/>
              <a:buFontTx/>
              <a:buNone/>
              <a:defRPr/>
            </a:pPr>
            <a:endParaRPr kumimoji="0" lang="zh-CN" altLang="en-US" sz="2400" b="0" i="0" u="none" strike="noStrike" kern="0" cap="none" spc="0" normalizeH="0" baseline="0" noProof="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90000"/>
              </a:lnSpc>
              <a:spcBef>
                <a:spcPct val="20000"/>
              </a:spcBef>
              <a:spcAft>
                <a:spcPct val="0"/>
              </a:spcAft>
              <a:buClrTx/>
              <a:buSzTx/>
              <a:buFontTx/>
              <a:buNone/>
              <a:defRPr/>
            </a:pPr>
            <a:r>
              <a:rPr kumimoji="0" lang="zh-CN" altLang="en-US" sz="2800" b="0"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zh-CN" altLang="en-US" sz="3200" b="1"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kumimoji="0" lang="en-US" altLang="zh-CN" sz="6000" b="1"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rPr>
              <a:t>1  </a:t>
            </a:r>
            <a:r>
              <a:rPr kumimoji="0" lang="zh-CN" altLang="en-US"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摇</a:t>
            </a:r>
            <a:endParaRPr kumimoji="0" lang="zh-CN" altLang="en-US" sz="3200" b="1" i="0" u="none" strike="noStrike" kern="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342900" marR="0" lvl="0" indent="-342900" algn="ctr" defTabSz="914400" rtl="0" eaLnBrk="0" fontAlgn="base" latinLnBrk="0" hangingPunct="0">
              <a:lnSpc>
                <a:spcPct val="90000"/>
              </a:lnSpc>
              <a:spcBef>
                <a:spcPct val="20000"/>
              </a:spcBef>
              <a:spcAft>
                <a:spcPct val="0"/>
              </a:spcAft>
              <a:buClrTx/>
              <a:buSzTx/>
              <a:buFontTx/>
              <a:buNone/>
              <a:defRPr/>
            </a:pPr>
            <a:r>
              <a:rPr kumimoji="0" lang="zh-CN" altLang="en-US"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     </a:t>
            </a:r>
            <a:r>
              <a:rPr kumimoji="0" lang="en-US" altLang="zh-CN"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2  </a:t>
            </a:r>
            <a:r>
              <a:rPr kumimoji="0" lang="zh-CN" altLang="en-US"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拔</a:t>
            </a:r>
            <a:endParaRPr kumimoji="0" lang="zh-CN" altLang="en-US"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endParaRPr>
          </a:p>
          <a:p>
            <a:pPr marL="342900" marR="0" lvl="0" indent="-342900" algn="ctr" defTabSz="914400" rtl="0" eaLnBrk="0" fontAlgn="base" latinLnBrk="0" hangingPunct="0">
              <a:lnSpc>
                <a:spcPct val="90000"/>
              </a:lnSpc>
              <a:spcBef>
                <a:spcPct val="20000"/>
              </a:spcBef>
              <a:spcAft>
                <a:spcPct val="0"/>
              </a:spcAft>
              <a:buClrTx/>
              <a:buSzTx/>
              <a:buFontTx/>
              <a:buNone/>
              <a:defRPr/>
            </a:pPr>
            <a:r>
              <a:rPr kumimoji="0" lang="zh-CN" altLang="en-US"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     </a:t>
            </a:r>
            <a:r>
              <a:rPr kumimoji="0" lang="en-US" altLang="zh-CN"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3  </a:t>
            </a:r>
            <a:r>
              <a:rPr kumimoji="0" lang="zh-CN" altLang="en-US" sz="6000" b="1" i="0" u="none" strike="noStrike" kern="0" cap="none" spc="0" normalizeH="0" baseline="0" noProof="0">
                <a:ln>
                  <a:noFill/>
                </a:ln>
                <a:solidFill>
                  <a:schemeClr val="tx1"/>
                </a:solidFill>
                <a:effectLst>
                  <a:outerShdw blurRad="38100" dist="38100" dir="2700000" algn="tl">
                    <a:srgbClr val="C0C0C0"/>
                  </a:outerShdw>
                </a:effectLst>
                <a:uLnTx/>
                <a:uFillTx/>
                <a:latin typeface="微软雅黑" panose="020B0503020204020204" pitchFamily="34" charset="-122"/>
                <a:ea typeface="微软雅黑" panose="020B0503020204020204" pitchFamily="34" charset="-122"/>
                <a:cs typeface="+mn-cs"/>
              </a:rPr>
              <a:t>喷</a:t>
            </a:r>
            <a:r>
              <a:rPr kumimoji="0" lang="zh-CN" altLang="en-US" sz="4800" b="1" i="0" u="none" strike="noStrike" kern="0" cap="none" spc="0" normalizeH="0" baseline="0" noProof="0">
                <a:ln>
                  <a:noFill/>
                </a:ln>
                <a:solidFill>
                  <a:schemeClr val="tx1"/>
                </a:solidFill>
                <a:effectLst>
                  <a:outerShdw blurRad="38100" dist="38100" dir="2700000" algn="tl">
                    <a:srgbClr val="C0C0C0"/>
                  </a:outerShdw>
                </a:effectLst>
                <a:uLnTx/>
                <a:uFillTx/>
                <a:latin typeface="+mn-lt"/>
                <a:ea typeface="+mn-ea"/>
                <a:cs typeface="+mn-cs"/>
              </a:rPr>
              <a:t>               </a:t>
            </a:r>
            <a:endParaRPr kumimoji="0" lang="zh-CN" altLang="en-US" sz="4800" b="1" i="0" u="none" strike="noStrike" kern="0" cap="none" spc="0" normalizeH="0" baseline="0" noProof="0">
              <a:ln>
                <a:noFill/>
              </a:ln>
              <a:solidFill>
                <a:schemeClr val="tx1"/>
              </a:solidFill>
              <a:effectLst>
                <a:outerShdw blurRad="38100" dist="38100" dir="2700000" algn="tl">
                  <a:srgbClr val="C0C0C0"/>
                </a:outerShdw>
              </a:effectLst>
              <a:uLnTx/>
              <a:uFillTx/>
              <a:latin typeface="+mn-lt"/>
              <a:ea typeface="+mn-ea"/>
              <a:cs typeface="+mn-cs"/>
            </a:endParaRPr>
          </a:p>
          <a:p>
            <a:pPr marL="342900" marR="0" lvl="0" indent="-342900" algn="ctr" defTabSz="914400" rtl="0" eaLnBrk="0" fontAlgn="base" latinLnBrk="0" hangingPunct="0">
              <a:lnSpc>
                <a:spcPct val="90000"/>
              </a:lnSpc>
              <a:spcBef>
                <a:spcPct val="20000"/>
              </a:spcBef>
              <a:spcAft>
                <a:spcPct val="0"/>
              </a:spcAft>
              <a:buClrTx/>
              <a:buSzTx/>
              <a:buFontTx/>
              <a:buNone/>
              <a:defRPr/>
            </a:pPr>
            <a:r>
              <a:rPr kumimoji="0" lang="zh-CN" altLang="en-US" sz="4800" b="1" i="0" u="none" strike="noStrike" kern="0" cap="none" spc="0" normalizeH="0" baseline="0" noProof="0">
                <a:ln>
                  <a:noFill/>
                </a:ln>
                <a:solidFill>
                  <a:schemeClr val="tx1"/>
                </a:solidFill>
                <a:effectLst>
                  <a:outerShdw blurRad="38100" dist="38100" dir="2700000" algn="tl">
                    <a:srgbClr val="C0C0C0"/>
                  </a:outerShdw>
                </a:effectLst>
                <a:uLnTx/>
                <a:uFillTx/>
                <a:latin typeface="+mn-lt"/>
                <a:ea typeface="+mn-ea"/>
                <a:cs typeface="+mn-cs"/>
              </a:rPr>
              <a:t>      </a:t>
            </a:r>
            <a:endParaRPr kumimoji="0" lang="zh-CN" altLang="en-US" sz="4800" b="1" i="0" u="none" strike="noStrike" kern="0" cap="none" spc="0" normalizeH="0" baseline="0" noProof="0">
              <a:ln>
                <a:noFill/>
              </a:ln>
              <a:solidFill>
                <a:schemeClr val="tx1"/>
              </a:solidFill>
              <a:effectLst>
                <a:outerShdw blurRad="38100" dist="38100" dir="2700000" algn="tl">
                  <a:srgbClr val="C0C0C0"/>
                </a:outerShdw>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dissolve">
                                      <p:cBhvr>
                                        <p:cTn id="7" dur="500"/>
                                        <p:tgtEl>
                                          <p:spTgt spid="13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DSC04131"/>
          <p:cNvPicPr>
            <a:picLocks noChangeAspect="1"/>
          </p:cNvPicPr>
          <p:nvPr/>
        </p:nvPicPr>
        <p:blipFill>
          <a:blip r:embed="rId1"/>
          <a:srcRect l="9105" t="12138" r="15749" b="12796"/>
          <a:stretch>
            <a:fillRect/>
          </a:stretch>
        </p:blipFill>
        <p:spPr>
          <a:xfrm>
            <a:off x="323850" y="1052513"/>
            <a:ext cx="8569325" cy="5329237"/>
          </a:xfrm>
          <a:prstGeom prst="rect">
            <a:avLst/>
          </a:prstGeom>
          <a:noFill/>
          <a:ln w="9525">
            <a:noFill/>
          </a:ln>
        </p:spPr>
      </p:pic>
      <p:sp>
        <p:nvSpPr>
          <p:cNvPr id="185347" name="Rectangle 3"/>
          <p:cNvSpPr>
            <a:spLocks noGrp="1"/>
          </p:cNvSpPr>
          <p:nvPr>
            <p:ph type="ctrTitle"/>
          </p:nvPr>
        </p:nvSpPr>
        <p:spPr>
          <a:xfrm>
            <a:off x="34925" y="5487988"/>
            <a:ext cx="8604250" cy="533400"/>
          </a:xfrm>
        </p:spPr>
        <p:txBody>
          <a:bodyPr vert="horz" wrap="square" lIns="90923" tIns="45460" rIns="90923" bIns="45460" anchor="ctr" anchorCtr="0"/>
          <a:lstStyle>
            <a:lvl1pPr lvl="0">
              <a:buClrTx/>
              <a:buSzTx/>
              <a:buFontTx/>
              <a:defRPr/>
            </a:lvl1pPr>
          </a:lstStyle>
          <a:p>
            <a:pPr lvl="0"/>
            <a:r>
              <a:rPr lang="en-US" altLang="zh-CN" b="1" dirty="0">
                <a:solidFill>
                  <a:srgbClr val="FF0000"/>
                </a:solidFill>
                <a:latin typeface="微软雅黑" panose="020B0503020204020204" pitchFamily="34" charset="-122"/>
                <a:ea typeface="微软雅黑" panose="020B0503020204020204" pitchFamily="34" charset="-122"/>
              </a:rPr>
              <a:t>        </a:t>
            </a:r>
            <a:r>
              <a:rPr lang="zh-CN" altLang="en-US" b="1" dirty="0">
                <a:solidFill>
                  <a:srgbClr val="FF0000"/>
                </a:solidFill>
                <a:latin typeface="微软雅黑" panose="020B0503020204020204" pitchFamily="34" charset="-122"/>
                <a:ea typeface="微软雅黑" panose="020B0503020204020204" pitchFamily="34" charset="-122"/>
              </a:rPr>
              <a:t>干 粉 灭 火 器 的 使 用 方 法</a:t>
            </a:r>
            <a:endParaRPr lang="zh-CN" altLang="en-US"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演习"/>
          <p:cNvPicPr>
            <a:picLocks noChangeAspect="1"/>
          </p:cNvPicPr>
          <p:nvPr/>
        </p:nvPicPr>
        <p:blipFill>
          <a:blip r:embed="rId1"/>
          <a:stretch>
            <a:fillRect/>
          </a:stretch>
        </p:blipFill>
        <p:spPr>
          <a:xfrm>
            <a:off x="250825" y="981075"/>
            <a:ext cx="8642350" cy="5327650"/>
          </a:xfrm>
          <a:prstGeom prst="rect">
            <a:avLst/>
          </a:prstGeom>
          <a:noFill/>
          <a:ln w="9525">
            <a:noFill/>
          </a:ln>
        </p:spPr>
      </p:pic>
      <p:sp>
        <p:nvSpPr>
          <p:cNvPr id="186371" name="Rectangle 3"/>
          <p:cNvSpPr/>
          <p:nvPr/>
        </p:nvSpPr>
        <p:spPr>
          <a:xfrm>
            <a:off x="179388" y="5661025"/>
            <a:ext cx="8639175" cy="533400"/>
          </a:xfrm>
          <a:prstGeom prst="rect">
            <a:avLst/>
          </a:prstGeom>
          <a:noFill/>
          <a:ln w="9525">
            <a:noFill/>
          </a:ln>
        </p:spPr>
        <p:txBody>
          <a:bodyPr lIns="90923" tIns="45460" rIns="90923" bIns="45460" anchor="ctr" anchorCtr="0"/>
          <a:lstStyle/>
          <a:p>
            <a:pPr algn="ctr"/>
            <a:r>
              <a:rPr lang="zh-CN" altLang="en-US" sz="4400" dirty="0">
                <a:solidFill>
                  <a:srgbClr val="FF0000"/>
                </a:solidFill>
                <a:latin typeface="微软雅黑" panose="020B0503020204020204" pitchFamily="34" charset="-122"/>
              </a:rPr>
              <a:t>干 粉 灭 火 器 的 使 用 方 法</a:t>
            </a:r>
            <a:endParaRPr lang="zh-CN" altLang="en-US" sz="4400" dirty="0">
              <a:solidFill>
                <a:srgbClr val="FF0000"/>
              </a:solidFill>
              <a:latin typeface="微软雅黑" panose="020B0503020204020204" pitchFamily="34" charset="-122"/>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图片126"/>
          <p:cNvPicPr>
            <a:picLocks noGrp="1" noChangeAspect="1"/>
          </p:cNvPicPr>
          <p:nvPr>
            <p:ph type="body" idx="4294967295"/>
          </p:nvPr>
        </p:nvPicPr>
        <p:blipFill>
          <a:blip r:embed="rId1"/>
          <a:stretch>
            <a:fillRect/>
          </a:stretch>
        </p:blipFill>
        <p:spPr>
          <a:xfrm>
            <a:off x="100013" y="1246188"/>
            <a:ext cx="8947150" cy="5170487"/>
          </a:xfrm>
        </p:spPr>
      </p:pic>
      <p:sp>
        <p:nvSpPr>
          <p:cNvPr id="253954" name="矩形 3"/>
          <p:cNvSpPr/>
          <p:nvPr/>
        </p:nvSpPr>
        <p:spPr>
          <a:xfrm>
            <a:off x="1238250" y="1355725"/>
            <a:ext cx="6596063" cy="5168900"/>
          </a:xfrm>
          <a:prstGeom prst="rect">
            <a:avLst/>
          </a:prstGeom>
          <a:noFill/>
          <a:ln w="9525">
            <a:noFill/>
          </a:ln>
        </p:spPr>
        <p:txBody>
          <a:bodyPr anchor="t" anchorCtr="0">
            <a:spAutoFit/>
          </a:bodyPr>
          <a:lstStyle/>
          <a:p>
            <a:pPr algn="just">
              <a:buClr>
                <a:srgbClr val="FF0000"/>
              </a:buClr>
            </a:pPr>
            <a:r>
              <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rPr>
              <a:t>安 全 投 入 到 位</a:t>
            </a:r>
            <a:endPar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endParaRPr>
          </a:p>
          <a:p>
            <a:pPr algn="just">
              <a:buClr>
                <a:srgbClr val="FF0000"/>
              </a:buClr>
            </a:pPr>
            <a:r>
              <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rPr>
              <a:t>安 全 培 训 到 位</a:t>
            </a:r>
            <a:endPar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endParaRPr>
          </a:p>
          <a:p>
            <a:pPr algn="just">
              <a:buClr>
                <a:srgbClr val="FF0000"/>
              </a:buClr>
            </a:pPr>
            <a:r>
              <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rPr>
              <a:t>基 础 管 理 到 位</a:t>
            </a:r>
            <a:endPar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endParaRPr>
          </a:p>
          <a:p>
            <a:pPr algn="just">
              <a:buClr>
                <a:srgbClr val="FF0000"/>
              </a:buClr>
            </a:pPr>
            <a:r>
              <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rPr>
              <a:t>应 急 救 援 到 位</a:t>
            </a:r>
            <a:endPar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endParaRPr>
          </a:p>
          <a:p>
            <a:pPr algn="just">
              <a:buClr>
                <a:srgbClr val="FF0000"/>
              </a:buClr>
            </a:pPr>
            <a:r>
              <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rPr>
              <a:t>安 全 责 任 到 位</a:t>
            </a:r>
            <a:endParaRPr lang="zh-CN" altLang="en-US" sz="6600" b="1" dirty="0">
              <a:solidFill>
                <a:srgbClr val="00FF00"/>
              </a:solidFill>
              <a:latin typeface="微软雅黑" panose="020B0503020204020204" pitchFamily="34" charset="-122"/>
              <a:ea typeface="微软雅黑" panose="020B0503020204020204" pitchFamily="34" charset="-122"/>
              <a:sym typeface="黑体" panose="02010609060101010101" pitchFamily="49" charset="-122"/>
            </a:endParaRPr>
          </a:p>
        </p:txBody>
      </p:sp>
      <p:pic>
        <p:nvPicPr>
          <p:cNvPr id="253955" name="图片 1"/>
          <p:cNvPicPr>
            <a:picLocks noChangeAspect="1"/>
          </p:cNvPicPr>
          <p:nvPr/>
        </p:nvPicPr>
        <p:blipFill>
          <a:blip r:embed="rId2"/>
          <a:stretch>
            <a:fillRect/>
          </a:stretch>
        </p:blipFill>
        <p:spPr>
          <a:xfrm>
            <a:off x="4081463" y="285750"/>
            <a:ext cx="1169987" cy="876300"/>
          </a:xfrm>
          <a:prstGeom prst="rect">
            <a:avLst/>
          </a:prstGeom>
          <a:noFill/>
          <a:ln w="9525">
            <a:noFill/>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5560" y="1084580"/>
            <a:ext cx="2596515" cy="5206365"/>
          </a:xfrm>
          <a:prstGeom prst="rect">
            <a:avLst/>
          </a:prstGeom>
        </p:spPr>
      </p:pic>
      <p:pic>
        <p:nvPicPr>
          <p:cNvPr id="187397" name="Picture 6" descr="C:\Users\Administrator\Desktop\adfbc36044bc040bd819bb5717227e9.jpg"/>
          <p:cNvPicPr>
            <a:picLocks noChangeAspect="1"/>
          </p:cNvPicPr>
          <p:nvPr/>
        </p:nvPicPr>
        <p:blipFill>
          <a:blip r:embed="rId2"/>
          <a:stretch>
            <a:fillRect/>
          </a:stretch>
        </p:blipFill>
        <p:spPr>
          <a:xfrm>
            <a:off x="5291455" y="188595"/>
            <a:ext cx="3108960" cy="3215640"/>
          </a:xfrm>
          <a:prstGeom prst="rect">
            <a:avLst/>
          </a:prstGeom>
          <a:noFill/>
          <a:ln w="9525">
            <a:noFill/>
          </a:ln>
        </p:spPr>
      </p:pic>
      <p:pic>
        <p:nvPicPr>
          <p:cNvPr id="232451" name="图片 2" descr="0FEBB19FO9EV8Q}X99WVYK0"/>
          <p:cNvPicPr>
            <a:picLocks noChangeAspect="1"/>
          </p:cNvPicPr>
          <p:nvPr/>
        </p:nvPicPr>
        <p:blipFill>
          <a:blip r:embed="rId3"/>
          <a:stretch>
            <a:fillRect/>
          </a:stretch>
        </p:blipFill>
        <p:spPr>
          <a:xfrm>
            <a:off x="2309495" y="2204720"/>
            <a:ext cx="2981960" cy="1470025"/>
          </a:xfrm>
          <a:prstGeom prst="rect">
            <a:avLst/>
          </a:prstGeom>
          <a:noFill/>
          <a:ln w="9525">
            <a:noFill/>
          </a:ln>
        </p:spPr>
      </p:pic>
      <p:pic>
        <p:nvPicPr>
          <p:cNvPr id="3" name="图片 2"/>
          <p:cNvPicPr>
            <a:picLocks noChangeAspect="1"/>
          </p:cNvPicPr>
          <p:nvPr/>
        </p:nvPicPr>
        <p:blipFill>
          <a:blip r:embed="rId4"/>
          <a:stretch>
            <a:fillRect/>
          </a:stretch>
        </p:blipFill>
        <p:spPr>
          <a:xfrm>
            <a:off x="2915285" y="3933190"/>
            <a:ext cx="2165350" cy="2579370"/>
          </a:xfrm>
          <a:prstGeom prst="rect">
            <a:avLst/>
          </a:prstGeom>
        </p:spPr>
      </p:pic>
      <p:pic>
        <p:nvPicPr>
          <p:cNvPr id="4" name="图片 3"/>
          <p:cNvPicPr>
            <a:picLocks noChangeAspect="1"/>
          </p:cNvPicPr>
          <p:nvPr/>
        </p:nvPicPr>
        <p:blipFill>
          <a:blip r:embed="rId5"/>
          <a:stretch>
            <a:fillRect/>
          </a:stretch>
        </p:blipFill>
        <p:spPr>
          <a:xfrm>
            <a:off x="5363845" y="3068955"/>
            <a:ext cx="3366135" cy="3366135"/>
          </a:xfrm>
          <a:prstGeom prst="rect">
            <a:avLst/>
          </a:prstGeom>
          <a:noFill/>
          <a:ln w="9525">
            <a:noFill/>
          </a:ln>
        </p:spPr>
      </p:pic>
      <p:pic>
        <p:nvPicPr>
          <p:cNvPr id="5" name="图片 4"/>
          <p:cNvPicPr>
            <a:picLocks noChangeAspect="1"/>
          </p:cNvPicPr>
          <p:nvPr/>
        </p:nvPicPr>
        <p:blipFill>
          <a:blip r:embed="rId6"/>
          <a:stretch>
            <a:fillRect/>
          </a:stretch>
        </p:blipFill>
        <p:spPr>
          <a:xfrm>
            <a:off x="3275330" y="548640"/>
            <a:ext cx="1356995" cy="1590040"/>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ext Box 3"/>
          <p:cNvSpPr txBox="1"/>
          <p:nvPr/>
        </p:nvSpPr>
        <p:spPr>
          <a:xfrm>
            <a:off x="3059113" y="3854450"/>
            <a:ext cx="3744912" cy="1076325"/>
          </a:xfrm>
          <a:prstGeom prst="rect">
            <a:avLst/>
          </a:prstGeom>
          <a:noFill/>
          <a:ln w="9525">
            <a:noFill/>
          </a:ln>
        </p:spPr>
        <p:txBody>
          <a:bodyPr anchor="t" anchorCtr="0">
            <a:spAutoFit/>
          </a:bodyPr>
          <a:lstStyle/>
          <a:p>
            <a:pPr eaLnBrk="0" hangingPunct="0">
              <a:spcBef>
                <a:spcPct val="50000"/>
              </a:spcBef>
            </a:pPr>
            <a:r>
              <a:rPr lang="zh-CN" altLang="en-US" sz="3200" b="1" dirty="0">
                <a:solidFill>
                  <a:srgbClr val="FF0000"/>
                </a:solidFill>
                <a:latin typeface="微软雅黑" panose="020B0503020204020204" pitchFamily="34" charset="-122"/>
                <a:ea typeface="微软雅黑" panose="020B0503020204020204" pitchFamily="34" charset="-122"/>
              </a:rPr>
              <a:t>吴悔</a:t>
            </a:r>
            <a:r>
              <a:rPr lang="en-US" altLang="zh-CN" sz="3200" b="1" dirty="0">
                <a:solidFill>
                  <a:srgbClr val="FF0000"/>
                </a:solidFill>
                <a:latin typeface="微软雅黑" panose="020B0503020204020204" pitchFamily="34" charset="-122"/>
                <a:ea typeface="微软雅黑" panose="020B0503020204020204" pitchFamily="34" charset="-122"/>
              </a:rPr>
              <a:t>13467685119</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pic>
        <p:nvPicPr>
          <p:cNvPr id="269314" name="Picture 3" descr="M(]4G}PF[ONR@A_VA5ZLHB7"/>
          <p:cNvPicPr>
            <a:picLocks noChangeAspect="1"/>
          </p:cNvPicPr>
          <p:nvPr/>
        </p:nvPicPr>
        <p:blipFill>
          <a:blip r:embed="rId1"/>
          <a:stretch>
            <a:fillRect/>
          </a:stretch>
        </p:blipFill>
        <p:spPr>
          <a:xfrm>
            <a:off x="3275965" y="692785"/>
            <a:ext cx="3094990" cy="3021965"/>
          </a:xfrm>
          <a:prstGeom prst="rect">
            <a:avLst/>
          </a:prstGeom>
          <a:noFill/>
          <a:ln w="9525">
            <a:noFill/>
          </a:ln>
        </p:spPr>
      </p:pic>
      <p:sp>
        <p:nvSpPr>
          <p:cNvPr id="269315" name="Rectangle 4"/>
          <p:cNvSpPr>
            <a:spLocks noGrp="1"/>
          </p:cNvSpPr>
          <p:nvPr>
            <p:ph sz="half" idx="4294967295"/>
          </p:nvPr>
        </p:nvSpPr>
        <p:spPr>
          <a:xfrm>
            <a:off x="467995" y="980440"/>
            <a:ext cx="1352550" cy="5036820"/>
          </a:xfrm>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a:buNone/>
            </a:pPr>
            <a:r>
              <a:rPr lang="zh-CN" altLang="en-US" sz="4400" dirty="0">
                <a:solidFill>
                  <a:srgbClr val="FF0000"/>
                </a:solidFill>
              </a:rPr>
              <a:t>  </a:t>
            </a:r>
            <a:r>
              <a:rPr lang="zh-CN" altLang="en-US" sz="4800" b="1" dirty="0">
                <a:solidFill>
                  <a:srgbClr val="FF0000"/>
                </a:solidFill>
                <a:latin typeface="微软雅黑" panose="020B0503020204020204" pitchFamily="34" charset="-122"/>
                <a:ea typeface="微软雅黑" panose="020B0503020204020204" pitchFamily="34" charset="-122"/>
              </a:rPr>
              <a:t>遵守安全生产法</a:t>
            </a:r>
            <a:endParaRPr lang="zh-CN" altLang="en-US" sz="4800" b="1" dirty="0">
              <a:solidFill>
                <a:srgbClr val="FF0000"/>
              </a:solidFill>
              <a:latin typeface="微软雅黑" panose="020B0503020204020204" pitchFamily="34" charset="-122"/>
              <a:ea typeface="微软雅黑" panose="020B0503020204020204" pitchFamily="34" charset="-122"/>
            </a:endParaRPr>
          </a:p>
        </p:txBody>
      </p:sp>
      <p:sp>
        <p:nvSpPr>
          <p:cNvPr id="269316" name="Rectangle 5"/>
          <p:cNvSpPr>
            <a:spLocks noGrp="1"/>
          </p:cNvSpPr>
          <p:nvPr>
            <p:ph sz="half" idx="4294967295"/>
          </p:nvPr>
        </p:nvSpPr>
        <p:spPr>
          <a:xfrm>
            <a:off x="7380288" y="1052513"/>
            <a:ext cx="1258887" cy="4525962"/>
          </a:xfrm>
        </p:spPr>
        <p:txBody>
          <a:bodyPr vert="horz" wrap="square" lIns="91440" tIns="45720" rIns="91440" bIns="45720" anchor="t" anchorCtr="0"/>
          <a:lstStyle>
            <a:lvl1pPr lvl="0">
              <a:buClrTx/>
              <a:buSzTx/>
              <a:buFontTx/>
              <a:defRPr sz="2800"/>
            </a:lvl1pPr>
            <a:lvl2pPr lvl="1">
              <a:buClrTx/>
              <a:buSzTx/>
              <a:buFontTx/>
              <a:defRPr sz="2400"/>
            </a:lvl2pPr>
            <a:lvl3pPr lvl="2">
              <a:buClrTx/>
              <a:buSzTx/>
              <a:buFontTx/>
              <a:defRPr sz="2000"/>
            </a:lvl3pPr>
            <a:lvl4pPr lvl="3">
              <a:buClrTx/>
              <a:buSzTx/>
              <a:buFontTx/>
              <a:defRPr sz="1800"/>
            </a:lvl4pPr>
            <a:lvl5pPr lvl="4">
              <a:buClrTx/>
              <a:buSzTx/>
              <a:buFontTx/>
              <a:defRPr sz="1800"/>
            </a:lvl5pPr>
          </a:lstStyle>
          <a:p>
            <a:pPr lvl="0">
              <a:buNone/>
            </a:pPr>
            <a:r>
              <a:rPr lang="en-US" altLang="zh-CN" sz="4400" dirty="0">
                <a:solidFill>
                  <a:srgbClr val="FF0000"/>
                </a:solidFill>
                <a:latin typeface="微软雅黑" panose="020B0503020204020204" pitchFamily="34" charset="-122"/>
                <a:ea typeface="微软雅黑" panose="020B0503020204020204" pitchFamily="34" charset="-122"/>
              </a:rPr>
              <a:t>  </a:t>
            </a:r>
            <a:r>
              <a:rPr lang="zh-CN" altLang="en-US" sz="4800" b="1" dirty="0">
                <a:solidFill>
                  <a:srgbClr val="FF0000"/>
                </a:solidFill>
                <a:latin typeface="微软雅黑" panose="020B0503020204020204" pitchFamily="34" charset="-122"/>
                <a:ea typeface="微软雅黑" panose="020B0503020204020204" pitchFamily="34" charset="-122"/>
              </a:rPr>
              <a:t>当好第一责任人</a:t>
            </a:r>
            <a:endParaRPr lang="zh-CN" altLang="en-US" sz="4400" b="1" dirty="0">
              <a:solidFill>
                <a:srgbClr val="FF0000"/>
              </a:solidFill>
              <a:latin typeface="微软雅黑" panose="020B0503020204020204" pitchFamily="34" charset="-122"/>
              <a:ea typeface="微软雅黑" panose="020B0503020204020204" pitchFamily="34" charset="-122"/>
            </a:endParaRPr>
          </a:p>
        </p:txBody>
      </p:sp>
      <p:sp>
        <p:nvSpPr>
          <p:cNvPr id="269317" name="Text Box 3"/>
          <p:cNvSpPr txBox="1"/>
          <p:nvPr/>
        </p:nvSpPr>
        <p:spPr>
          <a:xfrm>
            <a:off x="3132138" y="5013325"/>
            <a:ext cx="3744912" cy="1076325"/>
          </a:xfrm>
          <a:prstGeom prst="rect">
            <a:avLst/>
          </a:prstGeom>
          <a:noFill/>
          <a:ln w="9525">
            <a:noFill/>
          </a:ln>
        </p:spPr>
        <p:txBody>
          <a:bodyPr anchor="t" anchorCtr="0">
            <a:spAutoFit/>
          </a:bodyPr>
          <a:lstStyle/>
          <a:p>
            <a:pPr eaLnBrk="0" hangingPunct="0">
              <a:spcBef>
                <a:spcPct val="50000"/>
              </a:spcBef>
            </a:pPr>
            <a:r>
              <a:rPr lang="zh-CN" altLang="en-US" sz="3200" b="1" dirty="0">
                <a:solidFill>
                  <a:srgbClr val="FF0000"/>
                </a:solidFill>
                <a:latin typeface="微软雅黑" panose="020B0503020204020204" pitchFamily="34" charset="-122"/>
                <a:ea typeface="微软雅黑" panose="020B0503020204020204" pitchFamily="34" charset="-122"/>
              </a:rPr>
              <a:t>抖音号（悔哥）</a:t>
            </a:r>
            <a:r>
              <a:rPr lang="en-US" altLang="zh-CN" sz="3200" b="1" dirty="0">
                <a:solidFill>
                  <a:srgbClr val="FF0000"/>
                </a:solidFill>
                <a:latin typeface="微软雅黑" panose="020B0503020204020204" pitchFamily="34" charset="-122"/>
                <a:ea typeface="微软雅黑" panose="020B0503020204020204" pitchFamily="34" charset="-122"/>
              </a:rPr>
              <a:t>wuhui66666666</a:t>
            </a:r>
            <a:endParaRPr lang="en-US" altLang="zh-CN" sz="3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成立"/>
          <p:cNvPicPr/>
          <p:nvPr/>
        </p:nvPicPr>
        <p:blipFill>
          <a:blip r:embed="rId1"/>
          <a:stretch>
            <a:fillRect/>
          </a:stretch>
        </p:blipFill>
        <p:spPr>
          <a:xfrm>
            <a:off x="250825" y="904875"/>
            <a:ext cx="8642350" cy="5332413"/>
          </a:xfrm>
          <a:prstGeom prst="rect">
            <a:avLst/>
          </a:prstGeom>
          <a:solidFill>
            <a:schemeClr val="tx1"/>
          </a:solidFill>
          <a:ln w="9525" cap="flat" cmpd="sng">
            <a:solidFill>
              <a:schemeClr val="tx1"/>
            </a:solidFill>
            <a:prstDash val="solid"/>
            <a:miter/>
            <a:headEnd type="none" w="med" len="med"/>
            <a:tailEnd type="none" w="med" len="med"/>
          </a:ln>
        </p:spPr>
      </p:pic>
      <p:pic>
        <p:nvPicPr>
          <p:cNvPr id="270338" name="Picture 3" descr="图片3"/>
          <p:cNvPicPr>
            <a:picLocks noChangeAspect="1"/>
          </p:cNvPicPr>
          <p:nvPr/>
        </p:nvPicPr>
        <p:blipFill>
          <a:blip r:embed="rId2"/>
          <a:srcRect l="15234" t="7771" r="10373" b="18617"/>
          <a:stretch>
            <a:fillRect/>
          </a:stretch>
        </p:blipFill>
        <p:spPr>
          <a:xfrm>
            <a:off x="1679575" y="4006850"/>
            <a:ext cx="5976938" cy="1366838"/>
          </a:xfrm>
          <a:prstGeom prst="rect">
            <a:avLst/>
          </a:prstGeom>
          <a:noFill/>
          <a:ln w="9525">
            <a:noFill/>
          </a:ln>
        </p:spPr>
      </p:pic>
      <p:pic>
        <p:nvPicPr>
          <p:cNvPr id="210948" name="音乐课件ZZ0003.MP3">
            <a:hlinkClick r:id="" action="ppaction://media"/>
          </p:cNvPr>
          <p:cNvPicPr>
            <a:picLocks noGrp="1" noRot="1" noChangeAspect="1"/>
          </p:cNvPicPr>
          <p:nvPr>
            <p:ph idx="4294967295"/>
            <a:audioFile r:link="rId3"/>
            <p:extLst>
              <p:ext uri="{DAA4B4D4-6D71-4841-9C94-3DE7FCFB9230}">
                <p14:media xmlns:p14="http://schemas.microsoft.com/office/powerpoint/2010/main" r:link="rId4"/>
              </p:ext>
            </p:extLst>
          </p:nvPr>
        </p:nvPicPr>
        <p:blipFill>
          <a:blip r:embed="rId5"/>
          <a:stretch>
            <a:fillRect/>
          </a:stretch>
        </p:blipFill>
        <p:spPr>
          <a:xfrm>
            <a:off x="8459788" y="5876925"/>
            <a:ext cx="304800" cy="304800"/>
          </a:xfrm>
        </p:spPr>
      </p:pic>
      <p:pic>
        <p:nvPicPr>
          <p:cNvPr id="270340" name="图片 1"/>
          <p:cNvPicPr>
            <a:picLocks noChangeAspect="1"/>
          </p:cNvPicPr>
          <p:nvPr/>
        </p:nvPicPr>
        <p:blipFill>
          <a:blip r:embed="rId6"/>
          <a:stretch>
            <a:fillRect/>
          </a:stretch>
        </p:blipFill>
        <p:spPr>
          <a:xfrm>
            <a:off x="3181350" y="904875"/>
            <a:ext cx="2614613" cy="2616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57" fill="hold"/>
                                        <p:tgtEl>
                                          <p:spTgt spid="210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094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23850" y="624840"/>
            <a:ext cx="8548370" cy="59893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本占位符 335874"/>
          <p:cNvSpPr>
            <a:spLocks noGrp="1"/>
          </p:cNvSpPr>
          <p:nvPr>
            <p:ph idx="4294967295"/>
          </p:nvPr>
        </p:nvSpPr>
        <p:spPr>
          <a:xfrm>
            <a:off x="0" y="5445125"/>
            <a:ext cx="9144000" cy="719138"/>
          </a:xfrm>
        </p:spPr>
        <p:txBody>
          <a:bodyPr vert="horz" wrap="square" lIns="91440" tIns="45720" rIns="91440" bIns="45720" anchor="t" anchorCtr="0"/>
          <a:lstStyle/>
          <a:p>
            <a:pPr>
              <a:buNone/>
            </a:pPr>
            <a:r>
              <a:rPr lang="en-US" altLang="zh-CN" sz="2800" b="1" dirty="0">
                <a:solidFill>
                  <a:srgbClr val="FF0000"/>
                </a:solidFill>
              </a:rPr>
              <a:t> </a:t>
            </a:r>
            <a:r>
              <a:rPr lang="zh-CN" altLang="en-US" sz="2800" b="1" dirty="0">
                <a:solidFill>
                  <a:srgbClr val="FF0000"/>
                </a:solidFill>
                <a:ea typeface="隶书" panose="02010509060101010101" pitchFamily="1" charset="-122"/>
              </a:rPr>
              <a:t>习近平总书记关于新时代安全生产工作的十个重要论述</a:t>
            </a:r>
            <a:r>
              <a:rPr lang="en-US" altLang="zh-CN" sz="6000" b="1" dirty="0">
                <a:solidFill>
                  <a:srgbClr val="FF0000"/>
                </a:solidFill>
              </a:rPr>
              <a:t> </a:t>
            </a:r>
            <a:endParaRPr lang="en-US" altLang="zh-CN" sz="6000" b="1" dirty="0">
              <a:solidFill>
                <a:srgbClr val="FF0000"/>
              </a:solidFill>
            </a:endParaRPr>
          </a:p>
        </p:txBody>
      </p:sp>
      <p:pic>
        <p:nvPicPr>
          <p:cNvPr id="43011" name="图片 335875" descr="习总"/>
          <p:cNvPicPr>
            <a:picLocks noChangeAspect="1"/>
          </p:cNvPicPr>
          <p:nvPr/>
        </p:nvPicPr>
        <p:blipFill>
          <a:blip r:embed="rId1"/>
          <a:stretch>
            <a:fillRect/>
          </a:stretch>
        </p:blipFill>
        <p:spPr>
          <a:xfrm>
            <a:off x="179388" y="1125538"/>
            <a:ext cx="4679950" cy="4608512"/>
          </a:xfrm>
          <a:prstGeom prst="rect">
            <a:avLst/>
          </a:prstGeom>
          <a:noFill/>
          <a:ln w="9525">
            <a:noFill/>
          </a:ln>
        </p:spPr>
      </p:pic>
      <p:sp>
        <p:nvSpPr>
          <p:cNvPr id="43012" name="矩形 335876"/>
          <p:cNvSpPr/>
          <p:nvPr/>
        </p:nvSpPr>
        <p:spPr>
          <a:xfrm>
            <a:off x="5111750" y="1322388"/>
            <a:ext cx="4032250" cy="4400550"/>
          </a:xfrm>
          <a:prstGeom prst="rect">
            <a:avLst/>
          </a:prstGeom>
          <a:noFill/>
          <a:ln w="9525">
            <a:noFill/>
          </a:ln>
        </p:spPr>
        <p:txBody>
          <a:bodyPr anchor="ctr" anchorCtr="0">
            <a:spAutoFit/>
          </a:bodyPr>
          <a:lstStyle/>
          <a:p>
            <a:pPr eaLnBrk="1" hangingPunct="1"/>
            <a:r>
              <a:rPr lang="zh-CN" altLang="en-US" sz="2800" dirty="0">
                <a:solidFill>
                  <a:srgbClr val="FF0000"/>
                </a:solidFill>
                <a:latin typeface="微软雅黑" panose="020B0503020204020204" pitchFamily="34" charset="-122"/>
              </a:rPr>
              <a:t>       党的十八大以来，习近平总书记站在党和国家发展全局的战略高度，对安全生产发表了一系列重要讲话，作出了一系列重要指示批示，深刻回答了如何认识安全生产、如何抓好安全生产等重大理论和实践问题</a:t>
            </a:r>
            <a:r>
              <a:rPr lang="zh-CN" altLang="en-US" sz="2800" dirty="0">
                <a:latin typeface="微软雅黑" panose="020B0503020204020204" pitchFamily="34" charset="-122"/>
              </a:rPr>
              <a:t>。</a:t>
            </a:r>
            <a:r>
              <a:rPr lang="zh-CN" altLang="en-US" b="0" dirty="0">
                <a:latin typeface="Arial" panose="020B0604020202020204" pitchFamily="34" charset="0"/>
                <a:ea typeface="宋体" panose="02010600030101010101" pitchFamily="2" charset="-122"/>
              </a:rPr>
              <a:t> </a:t>
            </a:r>
            <a:endParaRPr lang="zh-CN" altLang="en-US" b="0" dirty="0">
              <a:latin typeface="Arial" panose="020B0604020202020204" pitchFamily="34" charset="0"/>
              <a:ea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图片 3" descr="2189a2c6fdb7810f2c0b8ae5ca8e565"/>
          <p:cNvPicPr>
            <a:picLocks noChangeAspect="1"/>
          </p:cNvPicPr>
          <p:nvPr/>
        </p:nvPicPr>
        <p:blipFill>
          <a:blip r:embed="rId1"/>
          <a:stretch>
            <a:fillRect/>
          </a:stretch>
        </p:blipFill>
        <p:spPr>
          <a:xfrm>
            <a:off x="298450" y="968375"/>
            <a:ext cx="8677275" cy="554990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737360" y="2829560"/>
            <a:ext cx="5669280" cy="1198880"/>
          </a:xfrm>
          <a:prstGeom prst="rect">
            <a:avLst/>
          </a:prstGeom>
          <a:noFill/>
          <a:ln>
            <a:noFill/>
          </a:ln>
        </p:spPr>
        <p:txBody>
          <a:bodyPr wrap="none" rtlCol="0" anchor="t">
            <a:spAutoFit/>
          </a:bodyPr>
          <a:p>
            <a:pPr algn="ctr"/>
            <a:r>
              <a:rPr lang="zh-CN" altLang="en-US" sz="7200">
                <a:solidFill>
                  <a:schemeClr val="tx1"/>
                </a:solidFill>
                <a:effectLst>
                  <a:outerShdw blurRad="38100" dist="19050" dir="2700000" algn="tl" rotWithShape="0">
                    <a:schemeClr val="dk1">
                      <a:alpha val="40000"/>
                    </a:schemeClr>
                  </a:outerShdw>
                </a:effectLst>
              </a:rPr>
              <a:t>火灾案例分析</a:t>
            </a:r>
            <a:endParaRPr lang="zh-CN" altLang="en-US" sz="72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a:xfrm>
            <a:off x="250825" y="1125538"/>
            <a:ext cx="3054350" cy="4291013"/>
          </a:xfrm>
        </p:spPr>
        <p:txBody>
          <a:bodyPr vert="horz" wrap="square" lIns="88340" tIns="44170" rIns="88340" bIns="44170" numCol="1" anchor="ctr" anchorCtr="0" compatLnSpc="1"/>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5400" b="0" i="0" u="none" strike="noStrike" kern="1200" cap="none" spc="0" normalizeH="0" baseline="0" noProof="1">
                <a:ln>
                  <a:noFill/>
                </a:ln>
                <a:solidFill>
                  <a:schemeClr val="tx2"/>
                </a:solidFill>
                <a:effectLst>
                  <a:outerShdw blurRad="38100" dist="38100" dir="2700000">
                    <a:srgbClr val="FFFFFF"/>
                  </a:outerShdw>
                </a:effectLst>
                <a:uLnTx/>
                <a:uFillTx/>
                <a:latin typeface="+mj-lt"/>
                <a:ea typeface="+mj-ea"/>
                <a:cs typeface="+mj-cs"/>
              </a:rPr>
              <a:t>如花似玉美少女</a:t>
            </a:r>
            <a:br>
              <a:rPr kumimoji="0" lang="zh-CN" altLang="en-US" sz="5400" b="0" i="0" u="none" strike="noStrike" kern="1200" cap="none" spc="0" normalizeH="0" baseline="0" noProof="0">
                <a:ln>
                  <a:noFill/>
                </a:ln>
                <a:solidFill>
                  <a:schemeClr val="tx2"/>
                </a:solidFill>
                <a:effectLst>
                  <a:outerShdw blurRad="38100" dist="38100" dir="2700000">
                    <a:srgbClr val="FFFFFF"/>
                  </a:outerShdw>
                </a:effectLst>
                <a:uLnTx/>
                <a:uFillTx/>
                <a:latin typeface="+mj-lt"/>
                <a:ea typeface="+mj-ea"/>
                <a:cs typeface="+mj-cs"/>
              </a:rPr>
            </a:br>
            <a:br>
              <a:rPr kumimoji="0" lang="zh-CN" altLang="en-US" sz="5400" b="0" i="0" u="none" strike="noStrike" kern="1200" cap="none" spc="0" normalizeH="0" baseline="0" noProof="0">
                <a:ln>
                  <a:noFill/>
                </a:ln>
                <a:solidFill>
                  <a:schemeClr val="tx2"/>
                </a:solidFill>
                <a:effectLst>
                  <a:outerShdw blurRad="38100" dist="38100" dir="2700000">
                    <a:srgbClr val="FFFFFF"/>
                  </a:outerShdw>
                </a:effectLst>
                <a:uLnTx/>
                <a:uFillTx/>
                <a:latin typeface="+mj-lt"/>
                <a:ea typeface="+mj-ea"/>
                <a:cs typeface="+mj-cs"/>
              </a:rPr>
            </a:br>
            <a:r>
              <a:rPr kumimoji="0" lang="zh-CN" altLang="en-US" sz="5400" b="0" i="0" u="none" strike="noStrike" kern="1200" cap="none" spc="0" normalizeH="0" baseline="0" noProof="1">
                <a:ln>
                  <a:noFill/>
                </a:ln>
                <a:solidFill>
                  <a:schemeClr val="tx2"/>
                </a:solidFill>
                <a:effectLst>
                  <a:outerShdw blurRad="38100" dist="38100" dir="2700000">
                    <a:srgbClr val="FFFFFF"/>
                  </a:outerShdw>
                </a:effectLst>
                <a:uLnTx/>
                <a:uFillTx/>
                <a:latin typeface="+mj-lt"/>
                <a:ea typeface="+mj-ea"/>
                <a:cs typeface="+mj-cs"/>
              </a:rPr>
              <a:t>一场大火面目非</a:t>
            </a:r>
            <a:endParaRPr kumimoji="0" lang="zh-CN" altLang="en-US" sz="5400" b="0" i="0" u="none" strike="noStrike" kern="1200" cap="none" spc="0" normalizeH="0" baseline="0" noProof="1">
              <a:ln>
                <a:noFill/>
              </a:ln>
              <a:solidFill>
                <a:schemeClr val="tx2"/>
              </a:solidFill>
              <a:effectLst>
                <a:outerShdw blurRad="38100" dist="38100" dir="2700000">
                  <a:srgbClr val="FFFFFF"/>
                </a:outerShdw>
              </a:effectLst>
              <a:uLnTx/>
              <a:uFillTx/>
              <a:latin typeface="+mj-lt"/>
              <a:ea typeface="+mj-ea"/>
              <a:cs typeface="+mj-cs"/>
            </a:endParaRPr>
          </a:p>
        </p:txBody>
      </p:sp>
      <p:pic>
        <p:nvPicPr>
          <p:cNvPr id="45059" name="Picture 4" descr="张玉朵"/>
          <p:cNvPicPr>
            <a:picLocks noGrp="1" noChangeAspect="1"/>
          </p:cNvPicPr>
          <p:nvPr>
            <p:ph type="body"/>
          </p:nvPr>
        </p:nvPicPr>
        <p:blipFill>
          <a:blip r:embed="rId1">
            <a:lum bright="-29999" contrast="14000"/>
          </a:blip>
          <a:srcRect/>
          <a:stretch>
            <a:fillRect/>
          </a:stretch>
        </p:blipFill>
        <p:spPr>
          <a:xfrm>
            <a:off x="3419475" y="981075"/>
            <a:ext cx="5445125" cy="5327650"/>
          </a:xfrm>
        </p:spPr>
      </p:pic>
      <p:pic>
        <p:nvPicPr>
          <p:cNvPr id="53252" name="Picture 4" descr="C:\Users\Administrator\Desktop\微信截图_20210429132125.png"/>
          <p:cNvPicPr>
            <a:picLocks noChangeAspect="1"/>
          </p:cNvPicPr>
          <p:nvPr/>
        </p:nvPicPr>
        <p:blipFill>
          <a:blip r:embed="rId2"/>
          <a:stretch>
            <a:fillRect/>
          </a:stretch>
        </p:blipFill>
        <p:spPr>
          <a:xfrm>
            <a:off x="395288" y="981075"/>
            <a:ext cx="8497887" cy="5327650"/>
          </a:xfrm>
          <a:prstGeom prst="rect">
            <a:avLst/>
          </a:prstGeom>
          <a:noFill/>
          <a:ln w="9525">
            <a:noFill/>
          </a:ln>
        </p:spPr>
      </p:pic>
      <p:pic>
        <p:nvPicPr>
          <p:cNvPr id="53253" name="Picture 5" descr="C:\Users\Administrator\Desktop\微信截图_20210429132234.png"/>
          <p:cNvPicPr>
            <a:picLocks noChangeAspect="1"/>
          </p:cNvPicPr>
          <p:nvPr/>
        </p:nvPicPr>
        <p:blipFill>
          <a:blip r:embed="rId3"/>
          <a:stretch>
            <a:fillRect/>
          </a:stretch>
        </p:blipFill>
        <p:spPr>
          <a:xfrm>
            <a:off x="395288" y="908050"/>
            <a:ext cx="8640762" cy="54006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checkerboard(across)">
                                      <p:cBhvr>
                                        <p:cTn id="7" dur="500"/>
                                        <p:tgtEl>
                                          <p:spTgt spid="532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dissolve">
                                      <p:cBhvr>
                                        <p:cTn id="12" dur="5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姐姐用身体给弟弟.wmv">
            <a:hlinkClick r:id="" action="ppaction://media"/>
          </p:cNvPr>
          <p:cNvPicPr>
            <a:picLocks noGrp="1" noRot="1" noChangeAspect="1"/>
          </p:cNvPicPr>
          <p:nvPr>
            <p:ph idx="4294967295"/>
            <a:videoFile r:link="rId1"/>
            <p:extLst>
              <p:ext uri="{DAA4B4D4-6D71-4841-9C94-3DE7FCFB9230}">
                <p14:media xmlns:p14="http://schemas.microsoft.com/office/powerpoint/2010/main" r:link="rId2"/>
              </p:ext>
            </p:extLst>
          </p:nvPr>
        </p:nvPicPr>
        <p:blipFill>
          <a:blip r:embed="rId3"/>
          <a:srcRect/>
          <a:stretch>
            <a:fillRect/>
          </a:stretch>
        </p:blipFill>
        <p:spPr>
          <a:xfrm>
            <a:off x="611188" y="981075"/>
            <a:ext cx="6840537" cy="5400675"/>
          </a:xfrm>
        </p:spPr>
      </p:pic>
      <p:sp>
        <p:nvSpPr>
          <p:cNvPr id="46083" name="Text Box 5"/>
          <p:cNvSpPr txBox="1"/>
          <p:nvPr/>
        </p:nvSpPr>
        <p:spPr>
          <a:xfrm>
            <a:off x="7940675" y="981075"/>
            <a:ext cx="615950" cy="5472113"/>
          </a:xfrm>
          <a:prstGeom prst="rect">
            <a:avLst/>
          </a:prstGeom>
          <a:noFill/>
          <a:ln w="9525">
            <a:noFill/>
          </a:ln>
        </p:spPr>
        <p:txBody>
          <a:bodyPr vert="eaVert">
            <a:spAutoFit/>
          </a:bodyPr>
          <a:lstStyle/>
          <a:p>
            <a:pPr>
              <a:spcBef>
                <a:spcPct val="50000"/>
              </a:spcBef>
            </a:pPr>
            <a:r>
              <a:rPr lang="zh-CN" altLang="en-US" sz="2800" dirty="0">
                <a:solidFill>
                  <a:srgbClr val="FF0000"/>
                </a:solidFill>
                <a:latin typeface="微软雅黑" panose="020B0503020204020204" pitchFamily="34" charset="-122"/>
              </a:rPr>
              <a:t>十二岁女孩用身体给五岁弟弟挡火</a:t>
            </a:r>
            <a:endParaRPr lang="zh-CN" altLang="en-US" sz="2800" dirty="0">
              <a:solidFill>
                <a:srgbClr val="FF0000"/>
              </a:solidFill>
              <a:latin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00" fill="hold"/>
                                        <p:tgtEl>
                                          <p:spTgt spid="2826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2626"/>
                </p:tgtEl>
              </p:cMediaNode>
            </p:video>
            <p:seq concurrent="1" nextAc="seek">
              <p:cTn id="8" restart="whenNotActive" fill="hold" evtFilter="cancelBubble" nodeType="interactiveSeq">
                <p:stCondLst>
                  <p:cond evt="onClick" delay="0">
                    <p:tgtEl>
                      <p:spTgt spid="2826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2626"/>
                                        </p:tgtEl>
                                      </p:cBhvr>
                                    </p:cmd>
                                  </p:childTnLst>
                                </p:cTn>
                              </p:par>
                            </p:childTnLst>
                          </p:cTn>
                        </p:par>
                      </p:childTnLst>
                    </p:cTn>
                  </p:par>
                </p:childTnLst>
              </p:cTn>
              <p:nextCondLst>
                <p:cond evt="onClick" delay="0">
                  <p:tgtEl>
                    <p:spTgt spid="28262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729740" y="1341120"/>
            <a:ext cx="5770880" cy="1445260"/>
          </a:xfrm>
          <a:prstGeom prst="rect">
            <a:avLst/>
          </a:prstGeom>
          <a:noFill/>
          <a:ln>
            <a:no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8800" b="1" i="0" u="none" strike="noStrike" kern="1200" cap="none" spc="0" normalizeH="0" baseline="0" noProof="1">
                <a:ln w="22225">
                  <a:solidFill>
                    <a:schemeClr val="accent2"/>
                  </a:solidFill>
                  <a:prstDash val="solid"/>
                </a:ln>
                <a:solidFill>
                  <a:srgbClr val="0610EA"/>
                </a:solidFill>
                <a:effectLst/>
                <a:uLnTx/>
                <a:uFillTx/>
                <a:latin typeface="Arial" panose="020B0604020202020204" pitchFamily="34" charset="0"/>
                <a:ea typeface="微软雅黑" panose="020B0503020204020204" pitchFamily="34" charset="-122"/>
                <a:cs typeface="+mn-cs"/>
              </a:rPr>
              <a:t>抓消防</a:t>
            </a:r>
            <a:r>
              <a:rPr kumimoji="0" lang="zh-CN" altLang="en-US" sz="8800" b="1" i="0" u="none" strike="noStrike" kern="1200" cap="none" spc="0" normalizeH="0" baseline="0" noProof="1">
                <a:ln w="22225">
                  <a:solidFill>
                    <a:schemeClr val="accent2"/>
                  </a:solidFill>
                  <a:prstDash val="solid"/>
                </a:ln>
                <a:solidFill>
                  <a:srgbClr val="0610EA"/>
                </a:solidFill>
                <a:effectLst/>
                <a:uLnTx/>
                <a:uFillTx/>
                <a:latin typeface="Arial" panose="020B0604020202020204" pitchFamily="34" charset="0"/>
                <a:ea typeface="微软雅黑" panose="020B0503020204020204" pitchFamily="34" charset="-122"/>
                <a:cs typeface="+mn-cs"/>
              </a:rPr>
              <a:t>安全</a:t>
            </a:r>
            <a:endParaRPr kumimoji="0" lang="zh-CN" altLang="en-US" sz="8800" b="1" i="0" u="none" strike="noStrike" kern="1200" cap="none" spc="0" normalizeH="0" baseline="0" noProof="1">
              <a:ln w="22225">
                <a:solidFill>
                  <a:schemeClr val="accent2"/>
                </a:solidFill>
                <a:prstDash val="solid"/>
              </a:ln>
              <a:solidFill>
                <a:srgbClr val="0610EA"/>
              </a:solidFill>
              <a:effectLst/>
              <a:uLnTx/>
              <a:uFillTx/>
              <a:latin typeface="Arial" panose="020B0604020202020204" pitchFamily="34" charset="0"/>
              <a:ea typeface="微软雅黑" panose="020B0503020204020204" pitchFamily="34" charset="-122"/>
              <a:cs typeface="+mn-cs"/>
            </a:endParaRPr>
          </a:p>
        </p:txBody>
      </p:sp>
      <p:sp>
        <p:nvSpPr>
          <p:cNvPr id="10" name="矩形 9"/>
          <p:cNvSpPr/>
          <p:nvPr/>
        </p:nvSpPr>
        <p:spPr>
          <a:xfrm>
            <a:off x="252094" y="3789045"/>
            <a:ext cx="8808719" cy="1445260"/>
          </a:xfrm>
          <a:prstGeom prst="rect">
            <a:avLst/>
          </a:prstGeom>
          <a:noFill/>
          <a:ln>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8800" b="1" i="0" u="none" strike="noStrike" kern="1200" cap="none" spc="0" normalizeH="0" baseline="0" noProof="1">
                <a:ln w="22225">
                  <a:solidFill>
                    <a:schemeClr val="accent2"/>
                  </a:solidFill>
                  <a:prstDash val="solid"/>
                </a:ln>
                <a:solidFill>
                  <a:srgbClr val="0610EA"/>
                </a:solidFill>
                <a:effectLst/>
                <a:uLnTx/>
                <a:uFillTx/>
                <a:latin typeface="Arial" panose="020B0604020202020204" pitchFamily="34" charset="0"/>
                <a:ea typeface="微软雅黑" panose="020B0503020204020204" pitchFamily="34" charset="-122"/>
                <a:cs typeface="+mn-cs"/>
              </a:rPr>
              <a:t>保高质量</a:t>
            </a:r>
            <a:r>
              <a:rPr kumimoji="0" lang="zh-CN" altLang="en-US" sz="8800" b="1" i="0" u="none" strike="noStrike" kern="1200" cap="none" spc="0" normalizeH="0" baseline="0" noProof="1">
                <a:ln w="22225">
                  <a:solidFill>
                    <a:schemeClr val="accent2"/>
                  </a:solidFill>
                  <a:prstDash val="solid"/>
                </a:ln>
                <a:solidFill>
                  <a:srgbClr val="0610EA"/>
                </a:solidFill>
                <a:effectLst/>
                <a:uLnTx/>
                <a:uFillTx/>
                <a:latin typeface="Arial" panose="020B0604020202020204" pitchFamily="34" charset="0"/>
                <a:ea typeface="微软雅黑" panose="020B0503020204020204" pitchFamily="34" charset="-122"/>
                <a:cs typeface="+mn-cs"/>
              </a:rPr>
              <a:t>发展</a:t>
            </a:r>
            <a:endParaRPr kumimoji="0" lang="zh-CN" altLang="en-US" sz="8800" b="1" i="0" u="none" strike="noStrike" kern="1200" cap="none" spc="0" normalizeH="0" baseline="0" noProof="1">
              <a:ln w="22225">
                <a:solidFill>
                  <a:schemeClr val="accent2"/>
                </a:solidFill>
                <a:prstDash val="solid"/>
              </a:ln>
              <a:solidFill>
                <a:srgbClr val="0610EA"/>
              </a:solidFill>
              <a:effectLst/>
              <a:uLnTx/>
              <a:uFillTx/>
              <a:latin typeface="Arial" panose="020B0604020202020204" pitchFamily="34" charset="0"/>
              <a:ea typeface="微软雅黑" panose="020B0503020204020204" pitchFamily="34" charset="-122"/>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6岁女童救妹妹.wmv">
            <a:hlinkClick r:id="" action="ppaction://media"/>
          </p:cNvPr>
          <p:cNvPicPr>
            <a:picLocks noGrp="1" noRot="1" noChangeAspect="1"/>
          </p:cNvPicPr>
          <p:nvPr>
            <p:ph idx="4294967295"/>
            <a:videoFile r:link="rId1"/>
            <p:extLst>
              <p:ext uri="{DAA4B4D4-6D71-4841-9C94-3DE7FCFB9230}">
                <p14:media xmlns:p14="http://schemas.microsoft.com/office/powerpoint/2010/main" r:link="rId2"/>
              </p:ext>
            </p:extLst>
          </p:nvPr>
        </p:nvPicPr>
        <p:blipFill>
          <a:blip r:embed="rId3"/>
          <a:srcRect/>
          <a:stretch>
            <a:fillRect/>
          </a:stretch>
        </p:blipFill>
        <p:spPr>
          <a:xfrm>
            <a:off x="1187450" y="981075"/>
            <a:ext cx="6553200" cy="54721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3" fill="hold"/>
                                        <p:tgtEl>
                                          <p:spTgt spid="2836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3650"/>
                </p:tgtEl>
              </p:cMediaNode>
            </p:video>
            <p:seq concurrent="1" nextAc="seek">
              <p:cTn id="8" restart="whenNotActive" fill="hold" evtFilter="cancelBubble" nodeType="interactiveSeq">
                <p:stCondLst>
                  <p:cond evt="onClick" delay="0">
                    <p:tgtEl>
                      <p:spTgt spid="28365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3650"/>
                                        </p:tgtEl>
                                      </p:cBhvr>
                                    </p:cmd>
                                  </p:childTnLst>
                                </p:cTn>
                              </p:par>
                            </p:childTnLst>
                          </p:cTn>
                        </p:par>
                      </p:childTnLst>
                    </p:cTn>
                  </p:par>
                </p:childTnLst>
              </p:cTn>
              <p:nextCondLst>
                <p:cond evt="onClick" delay="0">
                  <p:tgtEl>
                    <p:spTgt spid="28365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271361"/>
          <p:cNvSpPr>
            <a:spLocks noGrp="1"/>
          </p:cNvSpPr>
          <p:nvPr>
            <p:ph type="title"/>
          </p:nvPr>
        </p:nvSpPr>
        <p:spPr>
          <a:xfrm>
            <a:off x="179388" y="5732463"/>
            <a:ext cx="8891587" cy="711200"/>
          </a:xfrm>
        </p:spPr>
        <p:txBody>
          <a:bodyPr vert="horz" wrap="square" lIns="91440" tIns="45720" rIns="91440" bIns="45720" anchor="ctr" anchorCtr="0"/>
          <a:lstStyle/>
          <a:p>
            <a:r>
              <a:rPr lang="en-US" altLang="zh-CN" sz="2400" b="1" dirty="0">
                <a:solidFill>
                  <a:srgbClr val="FF0000"/>
                </a:solidFill>
                <a:latin typeface="微软雅黑" panose="020B0503020204020204" pitchFamily="34" charset="-122"/>
                <a:ea typeface="微软雅黑" panose="020B0503020204020204" pitchFamily="34" charset="-122"/>
              </a:rPr>
              <a:t>12</a:t>
            </a:r>
            <a:r>
              <a:rPr lang="zh-CN" altLang="en-US" sz="2400" b="1" dirty="0">
                <a:solidFill>
                  <a:srgbClr val="FF0000"/>
                </a:solidFill>
                <a:latin typeface="微软雅黑" panose="020B0503020204020204" pitchFamily="34" charset="-122"/>
                <a:ea typeface="微软雅黑" panose="020B0503020204020204" pitchFamily="34" charset="-122"/>
              </a:rPr>
              <a:t>月</a:t>
            </a:r>
            <a:r>
              <a:rPr lang="en-US" altLang="zh-CN" sz="2400" b="1" dirty="0">
                <a:solidFill>
                  <a:srgbClr val="FF0000"/>
                </a:solidFill>
                <a:latin typeface="微软雅黑" panose="020B0503020204020204" pitchFamily="34" charset="-122"/>
                <a:ea typeface="微软雅黑" panose="020B0503020204020204" pitchFamily="34" charset="-122"/>
              </a:rPr>
              <a:t>4</a:t>
            </a:r>
            <a:r>
              <a:rPr lang="zh-CN" altLang="en-US" sz="2400" b="1" dirty="0">
                <a:solidFill>
                  <a:srgbClr val="FF0000"/>
                </a:solidFill>
                <a:latin typeface="微软雅黑" panose="020B0503020204020204" pitchFamily="34" charset="-122"/>
                <a:ea typeface="微软雅黑" panose="020B0503020204020204" pitchFamily="34" charset="-122"/>
              </a:rPr>
              <a:t>日浏阳澄潭江镇烟花厂爆炸</a:t>
            </a:r>
            <a:r>
              <a:rPr lang="en-US" altLang="zh-CN" sz="2400" b="1" dirty="0">
                <a:solidFill>
                  <a:srgbClr val="FF0000"/>
                </a:solidFill>
                <a:latin typeface="微软雅黑" panose="020B0503020204020204" pitchFamily="34" charset="-122"/>
                <a:ea typeface="微软雅黑" panose="020B0503020204020204" pitchFamily="34" charset="-122"/>
              </a:rPr>
              <a:t>13</a:t>
            </a:r>
            <a:r>
              <a:rPr lang="zh-CN" altLang="en-US" sz="2400" b="1" dirty="0">
                <a:solidFill>
                  <a:srgbClr val="FF0000"/>
                </a:solidFill>
                <a:latin typeface="微软雅黑" panose="020B0503020204020204" pitchFamily="34" charset="-122"/>
                <a:ea typeface="微软雅黑" panose="020B0503020204020204" pitchFamily="34" charset="-122"/>
              </a:rPr>
              <a:t>死</a:t>
            </a:r>
            <a:r>
              <a:rPr lang="en-US" altLang="zh-CN" sz="2400" b="1" dirty="0">
                <a:solidFill>
                  <a:srgbClr val="FF0000"/>
                </a:solidFill>
                <a:latin typeface="微软雅黑" panose="020B0503020204020204" pitchFamily="34" charset="-122"/>
                <a:ea typeface="微软雅黑" panose="020B0503020204020204" pitchFamily="34" charset="-122"/>
              </a:rPr>
              <a:t>13</a:t>
            </a:r>
            <a:r>
              <a:rPr lang="zh-CN" altLang="en-US" sz="2400" b="1" dirty="0">
                <a:solidFill>
                  <a:srgbClr val="FF0000"/>
                </a:solidFill>
                <a:latin typeface="微软雅黑" panose="020B0503020204020204" pitchFamily="34" charset="-122"/>
                <a:ea typeface="微软雅黑" panose="020B0503020204020204" pitchFamily="34" charset="-122"/>
              </a:rPr>
              <a:t>伤</a:t>
            </a:r>
            <a:r>
              <a:rPr lang="en-US" altLang="zh-CN" sz="2400" dirty="0">
                <a:latin typeface="微软雅黑" panose="020B0503020204020204" pitchFamily="34" charset="-122"/>
                <a:ea typeface="微软雅黑" panose="020B0503020204020204" pitchFamily="34" charset="-122"/>
              </a:rPr>
              <a:t>2</a:t>
            </a:r>
            <a:r>
              <a:rPr lang="zh-CN" altLang="en-US" sz="2400" dirty="0">
                <a:latin typeface="微软雅黑" panose="020B0503020204020204" pitchFamily="34" charset="-122"/>
                <a:ea typeface="微软雅黑" panose="020B0503020204020204" pitchFamily="34" charset="-122"/>
              </a:rPr>
              <a:t>次瞒报的重大事故，</a:t>
            </a:r>
            <a:r>
              <a:rPr lang="en-US" altLang="zh-CN" sz="2400" dirty="0">
                <a:latin typeface="微软雅黑" panose="020B0503020204020204" pitchFamily="34" charset="-122"/>
                <a:ea typeface="微软雅黑" panose="020B0503020204020204" pitchFamily="34" charset="-122"/>
              </a:rPr>
              <a:t>3</a:t>
            </a:r>
            <a:r>
              <a:rPr lang="zh-CN" altLang="en-US" sz="2400" dirty="0">
                <a:latin typeface="微软雅黑" panose="020B0503020204020204" pitchFamily="34" charset="-122"/>
                <a:ea typeface="微软雅黑" panose="020B0503020204020204" pitchFamily="34" charset="-122"/>
              </a:rPr>
              <a:t>副市长被免职、</a:t>
            </a:r>
            <a:r>
              <a:rPr lang="en-US" altLang="zh-CN" sz="2400" dirty="0">
                <a:latin typeface="微软雅黑" panose="020B0503020204020204" pitchFamily="34" charset="-122"/>
                <a:ea typeface="微软雅黑" panose="020B0503020204020204" pitchFamily="34" charset="-122"/>
              </a:rPr>
              <a:t>4</a:t>
            </a:r>
            <a:r>
              <a:rPr lang="zh-CN" altLang="en-US" sz="2400" dirty="0">
                <a:latin typeface="微软雅黑" panose="020B0503020204020204" pitchFamily="34" charset="-122"/>
                <a:ea typeface="微软雅黑" panose="020B0503020204020204" pitchFamily="34" charset="-122"/>
              </a:rPr>
              <a:t>人被留置、</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人被采取刑事强制措施</a:t>
            </a:r>
            <a:endParaRPr lang="zh-CN" altLang="en-US" sz="4000" dirty="0">
              <a:latin typeface="微软雅黑" panose="020B0503020204020204" pitchFamily="34" charset="-122"/>
              <a:ea typeface="微软雅黑" panose="020B0503020204020204" pitchFamily="34" charset="-122"/>
            </a:endParaRPr>
          </a:p>
        </p:txBody>
      </p:sp>
      <p:pic>
        <p:nvPicPr>
          <p:cNvPr id="48131" name="图片 271363" descr="66"/>
          <p:cNvPicPr>
            <a:picLocks noChangeAspect="1"/>
          </p:cNvPicPr>
          <p:nvPr/>
        </p:nvPicPr>
        <p:blipFill>
          <a:blip r:embed="rId1"/>
          <a:stretch>
            <a:fillRect/>
          </a:stretch>
        </p:blipFill>
        <p:spPr>
          <a:xfrm>
            <a:off x="179388" y="1052513"/>
            <a:ext cx="8712200" cy="4567237"/>
          </a:xfrm>
          <a:prstGeom prst="rect">
            <a:avLst/>
          </a:prstGeom>
          <a:noFill/>
          <a:ln w="9525">
            <a:noFill/>
          </a:ln>
        </p:spPr>
      </p:pic>
      <p:pic>
        <p:nvPicPr>
          <p:cNvPr id="56324" name="图片 271364" descr="77"/>
          <p:cNvPicPr>
            <a:picLocks noChangeAspect="1"/>
          </p:cNvPicPr>
          <p:nvPr/>
        </p:nvPicPr>
        <p:blipFill>
          <a:blip r:embed="rId2"/>
          <a:stretch>
            <a:fillRect/>
          </a:stretch>
        </p:blipFill>
        <p:spPr>
          <a:xfrm>
            <a:off x="179388" y="1052513"/>
            <a:ext cx="8712200" cy="4514850"/>
          </a:xfrm>
          <a:prstGeom prst="rect">
            <a:avLst/>
          </a:prstGeom>
          <a:noFill/>
          <a:ln w="9525">
            <a:noFill/>
          </a:ln>
        </p:spPr>
      </p:pic>
      <p:pic>
        <p:nvPicPr>
          <p:cNvPr id="56325" name="图片 271366" descr="22"/>
          <p:cNvPicPr>
            <a:picLocks noChangeAspect="1"/>
          </p:cNvPicPr>
          <p:nvPr/>
        </p:nvPicPr>
        <p:blipFill>
          <a:blip r:embed="rId3"/>
          <a:stretch>
            <a:fillRect/>
          </a:stretch>
        </p:blipFill>
        <p:spPr>
          <a:xfrm>
            <a:off x="179388" y="1052513"/>
            <a:ext cx="8712200" cy="4560887"/>
          </a:xfrm>
          <a:prstGeom prst="rect">
            <a:avLst/>
          </a:prstGeom>
          <a:noFill/>
          <a:ln w="9525">
            <a:noFill/>
          </a:ln>
        </p:spPr>
      </p:pic>
      <p:pic>
        <p:nvPicPr>
          <p:cNvPr id="56326" name="图片 271369" descr="44"/>
          <p:cNvPicPr>
            <a:picLocks noChangeAspect="1"/>
          </p:cNvPicPr>
          <p:nvPr/>
        </p:nvPicPr>
        <p:blipFill>
          <a:blip r:embed="rId4"/>
          <a:stretch>
            <a:fillRect/>
          </a:stretch>
        </p:blipFill>
        <p:spPr>
          <a:xfrm>
            <a:off x="179388" y="1052513"/>
            <a:ext cx="8785225" cy="457358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strips(downLeft)">
                                      <p:cBhvr>
                                        <p:cTn id="7" dur="500"/>
                                        <p:tgtEl>
                                          <p:spTgt spid="563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checkerboard(across)">
                                      <p:cBhvr>
                                        <p:cTn id="12" dur="500"/>
                                        <p:tgtEl>
                                          <p:spTgt spid="56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6326"/>
                                        </p:tgtEl>
                                        <p:attrNameLst>
                                          <p:attrName>style.visibility</p:attrName>
                                        </p:attrNameLst>
                                      </p:cBhvr>
                                      <p:to>
                                        <p:strVal val="visible"/>
                                      </p:to>
                                    </p:set>
                                    <p:animEffect transition="in" filter="box(in)">
                                      <p:cBhvr>
                                        <p:cTn id="17" dur="10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文本占位符 543745"/>
          <p:cNvSpPr>
            <a:spLocks noGrp="1"/>
          </p:cNvSpPr>
          <p:nvPr>
            <p:ph idx="1"/>
          </p:nvPr>
        </p:nvSpPr>
        <p:spPr>
          <a:xfrm>
            <a:off x="0" y="1047750"/>
            <a:ext cx="9144000" cy="5549900"/>
          </a:xfrm>
        </p:spPr>
        <p:txBody>
          <a:bodyPr anchor="t" anchorCtr="0"/>
          <a:p>
            <a:pPr>
              <a:lnSpc>
                <a:spcPct val="90000"/>
              </a:lnSpc>
              <a:buNone/>
            </a:pPr>
            <a:r>
              <a:rPr lang="zh-CN" altLang="en-US" sz="700" dirty="0"/>
              <a:t>                                      </a:t>
            </a:r>
            <a:r>
              <a:rPr lang="en-US" altLang="zh-CN" sz="2400" b="1"/>
              <a:t>5.5</a:t>
            </a:r>
            <a:r>
              <a:rPr lang="en-US" altLang="zh-CN" sz="2400"/>
              <a:t>  </a:t>
            </a:r>
            <a:r>
              <a:rPr lang="zh-CN" altLang="en-US" sz="2400" dirty="0"/>
              <a:t>野外地质勘探施工应收集历年山洪和最高洪水水位资料，并采取</a:t>
            </a:r>
            <a:r>
              <a:rPr lang="zh-CN" altLang="en-US" sz="2400" dirty="0">
                <a:solidFill>
                  <a:srgbClr val="F55E35"/>
                </a:solidFill>
              </a:rPr>
              <a:t>防洪</a:t>
            </a:r>
            <a:r>
              <a:rPr lang="zh-CN" altLang="en-US" sz="2400" dirty="0"/>
              <a:t>措施。</a:t>
            </a:r>
            <a:endParaRPr lang="zh-CN" altLang="en-US" sz="2400" dirty="0"/>
          </a:p>
          <a:p>
            <a:pPr>
              <a:lnSpc>
                <a:spcPct val="80000"/>
              </a:lnSpc>
              <a:buNone/>
            </a:pPr>
            <a:endParaRPr lang="zh-CN" altLang="en-US" sz="2400" dirty="0"/>
          </a:p>
          <a:p>
            <a:pPr>
              <a:lnSpc>
                <a:spcPct val="80000"/>
              </a:lnSpc>
              <a:buNone/>
            </a:pPr>
            <a:endParaRPr lang="zh-CN" altLang="en-US" sz="2400" dirty="0"/>
          </a:p>
          <a:p>
            <a:pPr algn="ctr">
              <a:lnSpc>
                <a:spcPct val="80000"/>
              </a:lnSpc>
              <a:buNone/>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野外地质作业</a:t>
            </a:r>
            <a:endParaRPr lang="zh-CN" altLang="en-US" sz="28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80000"/>
              </a:lnSpc>
              <a:buNone/>
            </a:pPr>
            <a:r>
              <a:rPr lang="zh-CN" altLang="en-US" sz="2400" dirty="0"/>
              <a:t>        </a:t>
            </a:r>
            <a:endParaRPr lang="zh-CN" altLang="en-US" sz="2400" dirty="0"/>
          </a:p>
          <a:p>
            <a:pPr>
              <a:lnSpc>
                <a:spcPct val="90000"/>
              </a:lnSpc>
              <a:buNone/>
            </a:pPr>
            <a:r>
              <a:rPr lang="zh-CN" altLang="en-US" sz="2400" b="1" dirty="0"/>
              <a:t>           </a:t>
            </a:r>
            <a:r>
              <a:rPr lang="en-US" altLang="zh-CN" sz="2400" b="1"/>
              <a:t>5.3</a:t>
            </a:r>
            <a:r>
              <a:rPr lang="en-US" altLang="zh-CN" sz="2400"/>
              <a:t>  </a:t>
            </a:r>
            <a:r>
              <a:rPr lang="zh-CN" altLang="en-US" sz="2400" dirty="0"/>
              <a:t>禁止单人进行野外地质勘探作业，禁止食用不识别的动植物，禁止饮用未经检验合格的新水源和未经消毒处理的水。</a:t>
            </a:r>
            <a:endParaRPr lang="zh-CN" altLang="en-US" sz="2400" dirty="0"/>
          </a:p>
          <a:p>
            <a:pPr>
              <a:lnSpc>
                <a:spcPct val="90000"/>
              </a:lnSpc>
              <a:buNone/>
            </a:pPr>
            <a:r>
              <a:rPr lang="zh-CN" altLang="en-US" sz="2400" dirty="0"/>
              <a:t>           野外地质勘探作业人员应按约定时间和路线返回约定的营地。</a:t>
            </a:r>
            <a:endParaRPr lang="zh-CN" altLang="en-US" sz="2400" dirty="0"/>
          </a:p>
          <a:p>
            <a:pPr>
              <a:lnSpc>
                <a:spcPct val="90000"/>
              </a:lnSpc>
              <a:buNone/>
            </a:pPr>
            <a:r>
              <a:rPr lang="zh-CN" altLang="en-US" sz="2400" dirty="0"/>
              <a:t>           </a:t>
            </a:r>
            <a:r>
              <a:rPr lang="en-US" altLang="zh-CN" sz="2400" b="1">
                <a:solidFill>
                  <a:srgbClr val="FF3300"/>
                </a:solidFill>
              </a:rPr>
              <a:t>5.6</a:t>
            </a:r>
            <a:r>
              <a:rPr lang="en-US" altLang="zh-CN" sz="2400">
                <a:solidFill>
                  <a:srgbClr val="FF3300"/>
                </a:solidFill>
              </a:rPr>
              <a:t>  </a:t>
            </a:r>
            <a:r>
              <a:rPr lang="zh-CN" altLang="en-US" sz="2400" dirty="0">
                <a:solidFill>
                  <a:srgbClr val="FF3300"/>
                </a:solidFill>
              </a:rPr>
              <a:t>在悬崖、陡坡进行地质勘探作业，应清除上部浮石。一般情况下不得进行两层或多层同时作业；确需进行两层或多层同时作业</a:t>
            </a:r>
            <a:r>
              <a:rPr lang="en-US" altLang="zh-CN" sz="2400">
                <a:solidFill>
                  <a:srgbClr val="FF3300"/>
                </a:solidFill>
              </a:rPr>
              <a:t>,</a:t>
            </a:r>
            <a:r>
              <a:rPr lang="zh-CN" altLang="en-US" sz="2400" dirty="0">
                <a:solidFill>
                  <a:srgbClr val="FF3300"/>
                </a:solidFill>
              </a:rPr>
              <a:t>上下层间应有安全防护设施。</a:t>
            </a:r>
            <a:r>
              <a:rPr lang="en-US" altLang="zh-CN" sz="2400" b="1">
                <a:solidFill>
                  <a:srgbClr val="FF3300"/>
                </a:solidFill>
              </a:rPr>
              <a:t>2m</a:t>
            </a:r>
            <a:r>
              <a:rPr lang="zh-CN" altLang="en-US" sz="2400" b="1" dirty="0">
                <a:solidFill>
                  <a:srgbClr val="FF3300"/>
                </a:solidFill>
              </a:rPr>
              <a:t>及以上高处作业，应系安全带。</a:t>
            </a:r>
            <a:endParaRPr lang="zh-CN" altLang="en-US" sz="2400" b="1" dirty="0">
              <a:solidFill>
                <a:srgbClr val="FF3300"/>
              </a:solidFill>
            </a:endParaRPr>
          </a:p>
          <a:p>
            <a:pPr>
              <a:lnSpc>
                <a:spcPct val="80000"/>
              </a:lnSpc>
              <a:buNone/>
            </a:pPr>
            <a:endParaRPr lang="zh-CN" altLang="en-US" sz="2800">
              <a:solidFill>
                <a:srgbClr val="FF3300"/>
              </a:solidFill>
            </a:endParaRPr>
          </a:p>
          <a:p>
            <a:pPr>
              <a:lnSpc>
                <a:spcPct val="80000"/>
              </a:lnSpc>
              <a:buNone/>
            </a:pPr>
            <a:r>
              <a:rPr lang="zh-CN" altLang="en-US" sz="1600" dirty="0"/>
              <a:t>         </a:t>
            </a:r>
            <a:endParaRPr lang="zh-CN" altLang="en-US" sz="1600"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文本占位符 544769"/>
          <p:cNvSpPr>
            <a:spLocks noGrp="1"/>
          </p:cNvSpPr>
          <p:nvPr>
            <p:ph idx="1"/>
          </p:nvPr>
        </p:nvSpPr>
        <p:spPr>
          <a:xfrm>
            <a:off x="0" y="831850"/>
            <a:ext cx="9144000" cy="5549900"/>
          </a:xfrm>
        </p:spPr>
        <p:txBody>
          <a:bodyPr anchor="t" anchorCtr="0"/>
          <a:p>
            <a:pPr>
              <a:buNone/>
            </a:pPr>
            <a:r>
              <a:rPr lang="zh-CN" altLang="en-US" sz="3600"/>
              <a:t>         </a:t>
            </a:r>
            <a:r>
              <a:rPr lang="en-US" altLang="zh-CN" sz="2800" b="1">
                <a:solidFill>
                  <a:srgbClr val="FF3300"/>
                </a:solidFill>
              </a:rPr>
              <a:t>5.8</a:t>
            </a:r>
            <a:r>
              <a:rPr lang="en-US" altLang="zh-CN" sz="2800">
                <a:solidFill>
                  <a:srgbClr val="FF3300"/>
                </a:solidFill>
              </a:rPr>
              <a:t>  </a:t>
            </a:r>
            <a:r>
              <a:rPr lang="zh-CN" altLang="en-US" sz="2800" dirty="0">
                <a:solidFill>
                  <a:srgbClr val="FF3300"/>
                </a:solidFill>
              </a:rPr>
              <a:t>野外地质勘探临时用电力线路应采用电缆。电缆应架空或在地下作保护性埋设，电缆经过通道、设备处应增加防护套。</a:t>
            </a:r>
            <a:endParaRPr lang="zh-CN" altLang="en-US" sz="2800" dirty="0">
              <a:solidFill>
                <a:srgbClr val="FF3300"/>
              </a:solidFill>
            </a:endParaRPr>
          </a:p>
          <a:p>
            <a:pPr>
              <a:buNone/>
            </a:pPr>
            <a:r>
              <a:rPr lang="zh-CN" altLang="en-US" sz="2800" dirty="0">
                <a:solidFill>
                  <a:srgbClr val="FF3300"/>
                </a:solidFill>
              </a:rPr>
              <a:t>           野外地质勘探电器设备及其启动开关应安装在干燥、清洁、通风良好处。</a:t>
            </a:r>
            <a:endParaRPr lang="zh-CN" altLang="en-US" sz="2800" dirty="0">
              <a:solidFill>
                <a:srgbClr val="FF3300"/>
              </a:solidFill>
            </a:endParaRPr>
          </a:p>
          <a:p>
            <a:pPr>
              <a:buNone/>
            </a:pPr>
            <a:r>
              <a:rPr lang="zh-CN" altLang="en-US" sz="2800" dirty="0">
                <a:solidFill>
                  <a:srgbClr val="FF3300"/>
                </a:solidFill>
              </a:rPr>
              <a:t>          电器设备熔断丝规格应与设备功率相匹配，禁止使用铁、铝等其它金属丝代替熔断丝。</a:t>
            </a:r>
            <a:endParaRPr lang="zh-CN" altLang="en-US" sz="2800" dirty="0">
              <a:solidFill>
                <a:srgbClr val="FF3300"/>
              </a:solidFill>
            </a:endParaRPr>
          </a:p>
          <a:p>
            <a:pPr>
              <a:buNone/>
            </a:pPr>
            <a:endParaRPr lang="zh-CN" altLang="en-US" sz="2800" dirty="0">
              <a:solidFill>
                <a:srgbClr val="FF3300"/>
              </a:solidFill>
            </a:endParaRPr>
          </a:p>
          <a:p>
            <a:pPr>
              <a:buNone/>
            </a:pPr>
            <a:r>
              <a:rPr lang="zh-CN" altLang="en-US" sz="2800">
                <a:solidFill>
                  <a:srgbClr val="FF3300"/>
                </a:solidFill>
              </a:rPr>
              <a:t>           </a:t>
            </a:r>
            <a:r>
              <a:rPr lang="en-US" altLang="zh-CN" sz="2800" b="1">
                <a:solidFill>
                  <a:srgbClr val="FF3300"/>
                </a:solidFill>
              </a:rPr>
              <a:t>5.9</a:t>
            </a:r>
            <a:r>
              <a:rPr lang="en-US" altLang="zh-CN" sz="2800">
                <a:solidFill>
                  <a:srgbClr val="FF3300"/>
                </a:solidFill>
              </a:rPr>
              <a:t>  </a:t>
            </a:r>
            <a:r>
              <a:rPr lang="zh-CN" altLang="en-US" sz="2800" dirty="0">
                <a:solidFill>
                  <a:srgbClr val="FF3300"/>
                </a:solidFill>
              </a:rPr>
              <a:t>野外电、气焊作业应及时清除火星、焊渣等火源；电、气焊工作点与易燃、易爆物品存放点间距应大于</a:t>
            </a:r>
            <a:r>
              <a:rPr lang="en-US" altLang="zh-CN" sz="2800">
                <a:solidFill>
                  <a:srgbClr val="FF3300"/>
                </a:solidFill>
              </a:rPr>
              <a:t>10m</a:t>
            </a:r>
            <a:r>
              <a:rPr lang="zh-CN" altLang="en-US" sz="2800" dirty="0">
                <a:solidFill>
                  <a:srgbClr val="FF3300"/>
                </a:solidFill>
              </a:rPr>
              <a:t>。 </a:t>
            </a:r>
            <a:endParaRPr lang="zh-CN" altLang="en-US" sz="2800" dirty="0">
              <a:solidFill>
                <a:srgbClr val="FF3300"/>
              </a:solidFill>
            </a:endParaRPr>
          </a:p>
          <a:p>
            <a:pPr>
              <a:buNone/>
            </a:pPr>
            <a:endParaRPr lang="zh-CN" altLang="en-US" sz="2800">
              <a:solidFill>
                <a:srgbClr val="FF3300"/>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文本占位符 545793"/>
          <p:cNvSpPr>
            <a:spLocks noGrp="1"/>
          </p:cNvSpPr>
          <p:nvPr>
            <p:ph idx="1"/>
          </p:nvPr>
        </p:nvSpPr>
        <p:spPr>
          <a:xfrm>
            <a:off x="0" y="909638"/>
            <a:ext cx="9144000" cy="6048375"/>
          </a:xfrm>
        </p:spPr>
        <p:txBody>
          <a:bodyPr anchor="t" anchorCtr="0"/>
          <a:p>
            <a:pPr>
              <a:lnSpc>
                <a:spcPct val="90000"/>
              </a:lnSpc>
              <a:buNone/>
            </a:pPr>
            <a:r>
              <a:rPr lang="zh-CN" altLang="en-US" dirty="0"/>
              <a:t>          </a:t>
            </a:r>
            <a:r>
              <a:rPr lang="en-US" altLang="zh-CN" sz="2800" b="1">
                <a:solidFill>
                  <a:srgbClr val="FF3300"/>
                </a:solidFill>
              </a:rPr>
              <a:t>5.10</a:t>
            </a:r>
            <a:r>
              <a:rPr lang="en-US" altLang="zh-CN" sz="2800">
                <a:solidFill>
                  <a:srgbClr val="FF3300"/>
                </a:solidFill>
              </a:rPr>
              <a:t>  </a:t>
            </a:r>
            <a:r>
              <a:rPr lang="zh-CN" altLang="en-US" sz="2800" dirty="0">
                <a:solidFill>
                  <a:srgbClr val="FF3300"/>
                </a:solidFill>
              </a:rPr>
              <a:t>野外地质勘探钻塔、铁架等高架设施应设置避雷装置。雷雨天气时，作业人员不得在孤立的大树下、山顶避雨。 </a:t>
            </a:r>
            <a:endParaRPr lang="zh-CN" altLang="en-US" sz="2800" dirty="0">
              <a:solidFill>
                <a:srgbClr val="FF3300"/>
              </a:solidFill>
            </a:endParaRPr>
          </a:p>
          <a:p>
            <a:pPr>
              <a:lnSpc>
                <a:spcPct val="90000"/>
              </a:lnSpc>
              <a:buNone/>
            </a:pPr>
            <a:r>
              <a:rPr lang="zh-CN" altLang="en-US" sz="2800">
                <a:solidFill>
                  <a:srgbClr val="FF3300"/>
                </a:solidFill>
              </a:rPr>
              <a:t>          </a:t>
            </a:r>
            <a:endParaRPr lang="zh-CN" altLang="en-US" sz="2800">
              <a:solidFill>
                <a:srgbClr val="FF3300"/>
              </a:solidFill>
            </a:endParaRPr>
          </a:p>
          <a:p>
            <a:pPr>
              <a:lnSpc>
                <a:spcPct val="90000"/>
              </a:lnSpc>
              <a:buNone/>
            </a:pPr>
            <a:endParaRPr lang="zh-CN" altLang="en-US" sz="2800">
              <a:solidFill>
                <a:srgbClr val="FF3300"/>
              </a:solidFill>
            </a:endParaRPr>
          </a:p>
          <a:p>
            <a:pPr>
              <a:lnSpc>
                <a:spcPct val="90000"/>
              </a:lnSpc>
              <a:buNone/>
            </a:pPr>
            <a:r>
              <a:rPr lang="zh-CN" altLang="en-US" sz="2800">
                <a:solidFill>
                  <a:srgbClr val="FF3300"/>
                </a:solidFill>
              </a:rPr>
              <a:t>          </a:t>
            </a:r>
            <a:r>
              <a:rPr lang="zh-CN" altLang="en-US" sz="2800" b="1">
                <a:solidFill>
                  <a:srgbClr val="FF3300"/>
                </a:solidFill>
              </a:rPr>
              <a:t> </a:t>
            </a:r>
            <a:r>
              <a:rPr lang="en-US" altLang="zh-CN" sz="2800" b="1">
                <a:solidFill>
                  <a:srgbClr val="FF3300"/>
                </a:solidFill>
              </a:rPr>
              <a:t>5.11</a:t>
            </a:r>
            <a:r>
              <a:rPr lang="en-US" altLang="zh-CN" sz="2800">
                <a:solidFill>
                  <a:srgbClr val="FF3300"/>
                </a:solidFill>
              </a:rPr>
              <a:t>  </a:t>
            </a:r>
            <a:r>
              <a:rPr lang="zh-CN" altLang="en-US" sz="2800" dirty="0">
                <a:solidFill>
                  <a:srgbClr val="FF3300"/>
                </a:solidFill>
              </a:rPr>
              <a:t>坑、井、易滑坡地段或其他可能危及作业人员或他人人身安全的野外地质勘探作业应设置</a:t>
            </a:r>
            <a:r>
              <a:rPr lang="zh-CN" altLang="en-US" sz="2800" b="1" u="sng" dirty="0">
                <a:solidFill>
                  <a:srgbClr val="FF3300"/>
                </a:solidFill>
              </a:rPr>
              <a:t>安全标志。</a:t>
            </a:r>
            <a:endParaRPr lang="zh-CN" altLang="en-US" sz="2800" b="1" u="sng" dirty="0">
              <a:solidFill>
                <a:srgbClr val="FF3300"/>
              </a:solidFill>
            </a:endParaRPr>
          </a:p>
          <a:p>
            <a:pPr>
              <a:lnSpc>
                <a:spcPct val="90000"/>
              </a:lnSpc>
              <a:buNone/>
            </a:pPr>
            <a:endParaRPr lang="zh-CN" altLang="en-US" sz="2800" b="1" u="sng" dirty="0">
              <a:solidFill>
                <a:srgbClr val="FF3300"/>
              </a:solidFill>
            </a:endParaRPr>
          </a:p>
          <a:p>
            <a:pPr>
              <a:lnSpc>
                <a:spcPct val="90000"/>
              </a:lnSpc>
              <a:buNone/>
            </a:pPr>
            <a:endParaRPr lang="zh-CN" altLang="en-US" sz="2800" dirty="0">
              <a:solidFill>
                <a:srgbClr val="FF3300"/>
              </a:solidFill>
            </a:endParaRPr>
          </a:p>
          <a:p>
            <a:pPr>
              <a:lnSpc>
                <a:spcPct val="90000"/>
              </a:lnSpc>
              <a:buNone/>
            </a:pPr>
            <a:r>
              <a:rPr lang="zh-CN" altLang="en-US" sz="2800" dirty="0">
                <a:solidFill>
                  <a:srgbClr val="FF3300"/>
                </a:solidFill>
              </a:rPr>
              <a:t>          </a:t>
            </a:r>
            <a:r>
              <a:rPr lang="zh-CN" altLang="en-US" sz="2800" b="1" dirty="0">
                <a:solidFill>
                  <a:srgbClr val="FF3300"/>
                </a:solidFill>
              </a:rPr>
              <a:t> </a:t>
            </a:r>
            <a:r>
              <a:rPr lang="en-US" altLang="zh-CN" sz="2800" b="1">
                <a:solidFill>
                  <a:srgbClr val="FF3300"/>
                </a:solidFill>
              </a:rPr>
              <a:t>6.8  </a:t>
            </a:r>
            <a:r>
              <a:rPr lang="zh-CN" altLang="en-US" sz="2800" dirty="0">
                <a:solidFill>
                  <a:srgbClr val="FF3300"/>
                </a:solidFill>
              </a:rPr>
              <a:t>在电网密集地区测量作业应避开变压器、高压输电线等危险区，并禁止使用金属标尺。</a:t>
            </a:r>
            <a:endParaRPr lang="zh-CN" altLang="en-US" sz="2800" dirty="0">
              <a:solidFill>
                <a:srgbClr val="FF3300"/>
              </a:solidFill>
            </a:endParaRPr>
          </a:p>
          <a:p>
            <a:pPr>
              <a:lnSpc>
                <a:spcPct val="90000"/>
              </a:lnSpc>
              <a:buNone/>
            </a:pPr>
            <a:r>
              <a:rPr lang="zh-CN" altLang="en-US" dirty="0">
                <a:solidFill>
                  <a:srgbClr val="FF3300"/>
                </a:solidFill>
              </a:rPr>
              <a:t>         </a:t>
            </a:r>
            <a:endParaRPr lang="zh-CN" altLang="en-US" dirty="0">
              <a:solidFill>
                <a:srgbClr val="FF3300"/>
              </a:solidFill>
            </a:endParaRPr>
          </a:p>
          <a:p>
            <a:pPr>
              <a:lnSpc>
                <a:spcPct val="90000"/>
              </a:lnSpc>
              <a:buNone/>
            </a:pPr>
            <a:endParaRPr lang="zh-CN" altLang="en-US">
              <a:solidFill>
                <a:srgbClr val="FF3300"/>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文本占位符 546817"/>
          <p:cNvSpPr>
            <a:spLocks noGrp="1"/>
          </p:cNvSpPr>
          <p:nvPr>
            <p:ph idx="1"/>
          </p:nvPr>
        </p:nvSpPr>
        <p:spPr>
          <a:xfrm>
            <a:off x="61913" y="901700"/>
            <a:ext cx="9144000" cy="5622925"/>
          </a:xfrm>
        </p:spPr>
        <p:txBody>
          <a:bodyPr anchor="t" anchorCtr="0"/>
          <a:p>
            <a:pPr>
              <a:buNone/>
            </a:pPr>
            <a:r>
              <a:rPr lang="zh-CN" altLang="en-US"/>
              <a:t>   </a:t>
            </a:r>
            <a:r>
              <a:rPr lang="en-US" altLang="zh-CN" sz="2800" b="1"/>
              <a:t>5.16</a:t>
            </a:r>
            <a:r>
              <a:rPr lang="en-US" altLang="zh-CN" sz="2800"/>
              <a:t>  </a:t>
            </a:r>
            <a:r>
              <a:rPr lang="zh-CN" altLang="en-US" sz="2800" b="1" dirty="0"/>
              <a:t>林区、草原作业应遵守下列规定：</a:t>
            </a:r>
            <a:endParaRPr lang="zh-CN" altLang="en-US" sz="2800" b="1" dirty="0"/>
          </a:p>
          <a:p>
            <a:pPr>
              <a:buNone/>
            </a:pPr>
            <a:endParaRPr lang="zh-CN" altLang="en-US" sz="2800" dirty="0"/>
          </a:p>
          <a:p>
            <a:r>
              <a:rPr lang="en-US" altLang="zh-CN" sz="2800">
                <a:solidFill>
                  <a:srgbClr val="FF3300"/>
                </a:solidFill>
              </a:rPr>
              <a:t>a </a:t>
            </a:r>
            <a:r>
              <a:rPr lang="zh-CN" altLang="en-US" sz="2800" dirty="0">
                <a:solidFill>
                  <a:srgbClr val="FF3300"/>
                </a:solidFill>
              </a:rPr>
              <a:t>在林区、草原作业，应随时确定自己位置，与其他作业人员保持联系。</a:t>
            </a:r>
            <a:endParaRPr lang="zh-CN" altLang="en-US" sz="2800" dirty="0">
              <a:solidFill>
                <a:srgbClr val="FF3300"/>
              </a:solidFill>
            </a:endParaRPr>
          </a:p>
          <a:p>
            <a:r>
              <a:rPr lang="en-US" altLang="zh-CN" sz="2800">
                <a:solidFill>
                  <a:srgbClr val="FF3300"/>
                </a:solidFill>
              </a:rPr>
              <a:t>b </a:t>
            </a:r>
            <a:r>
              <a:rPr lang="zh-CN" altLang="en-US" sz="2800" dirty="0">
                <a:solidFill>
                  <a:srgbClr val="FF3300"/>
                </a:solidFill>
              </a:rPr>
              <a:t>在林区、草原作业，生火时应有专人看守，禁止留下未熄灭的火堆。</a:t>
            </a:r>
            <a:endParaRPr lang="zh-CN" altLang="en-US" sz="2800" dirty="0">
              <a:solidFill>
                <a:srgbClr val="FF3300"/>
              </a:solidFill>
            </a:endParaRPr>
          </a:p>
          <a:p>
            <a:r>
              <a:rPr lang="en-US" altLang="zh-CN" sz="2800">
                <a:solidFill>
                  <a:srgbClr val="FF3300"/>
                </a:solidFill>
              </a:rPr>
              <a:t>c </a:t>
            </a:r>
            <a:r>
              <a:rPr lang="zh-CN" altLang="en-US" sz="2800" dirty="0">
                <a:solidFill>
                  <a:srgbClr val="FF3300"/>
                </a:solidFill>
              </a:rPr>
              <a:t>在森林、草原地区进行地质勘探作业，应遵守林区、草原防火规定。</a:t>
            </a:r>
            <a:endParaRPr lang="zh-CN" altLang="en-US" sz="2800" dirty="0">
              <a:solidFill>
                <a:srgbClr val="FF3300"/>
              </a:solidFill>
            </a:endParaRPr>
          </a:p>
          <a:p>
            <a:r>
              <a:rPr lang="en-US" altLang="zh-CN" sz="2800">
                <a:solidFill>
                  <a:srgbClr val="FF3300"/>
                </a:solidFill>
              </a:rPr>
              <a:t>d </a:t>
            </a:r>
            <a:r>
              <a:rPr lang="zh-CN" altLang="en-US" sz="2800" dirty="0">
                <a:solidFill>
                  <a:srgbClr val="FF3300"/>
                </a:solidFill>
              </a:rPr>
              <a:t>林区、草原出现火灾预兆或发生火灾时，应及时报警并积极参加灭火。</a:t>
            </a:r>
            <a:endParaRPr lang="zh-CN" altLang="en-US" sz="2800" dirty="0">
              <a:solidFill>
                <a:srgbClr val="FF3300"/>
              </a:solidFill>
            </a:endParaRPr>
          </a:p>
          <a:p>
            <a:endParaRPr lang="zh-CN" altLang="en-US" sz="2800">
              <a:solidFill>
                <a:srgbClr val="FF3300"/>
              </a:solidFill>
            </a:endParaRPr>
          </a:p>
          <a:p>
            <a:endParaRPr lang="zh-CN" alt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文本占位符 547841"/>
          <p:cNvSpPr>
            <a:spLocks noGrp="1"/>
          </p:cNvSpPr>
          <p:nvPr>
            <p:ph idx="1"/>
          </p:nvPr>
        </p:nvSpPr>
        <p:spPr>
          <a:xfrm>
            <a:off x="34925" y="901700"/>
            <a:ext cx="9144000" cy="5622925"/>
          </a:xfrm>
        </p:spPr>
        <p:txBody>
          <a:bodyPr anchor="t" anchorCtr="0"/>
          <a:p>
            <a:pPr>
              <a:buNone/>
            </a:pPr>
            <a:r>
              <a:rPr lang="zh-CN" altLang="en-US" b="1"/>
              <a:t>  </a:t>
            </a:r>
            <a:r>
              <a:rPr lang="en-US" altLang="zh-CN" sz="2800" b="1"/>
              <a:t>5.21</a:t>
            </a:r>
            <a:r>
              <a:rPr lang="en-US" altLang="zh-CN" sz="2800"/>
              <a:t>  </a:t>
            </a:r>
            <a:r>
              <a:rPr lang="zh-CN" altLang="en-US" sz="2800" b="1" dirty="0"/>
              <a:t>岩溶发育地区及旧矿、老窿地区作业应遵守下列规定：</a:t>
            </a:r>
            <a:endParaRPr lang="zh-CN" altLang="en-US" sz="2800" b="1" dirty="0"/>
          </a:p>
          <a:p>
            <a:endParaRPr lang="zh-CN" altLang="en-US" sz="2800" b="1" dirty="0"/>
          </a:p>
          <a:p>
            <a:r>
              <a:rPr lang="en-US" altLang="zh-CN" sz="2800">
                <a:solidFill>
                  <a:srgbClr val="FF3300"/>
                </a:solidFill>
              </a:rPr>
              <a:t>a </a:t>
            </a:r>
            <a:r>
              <a:rPr lang="zh-CN" altLang="en-US" sz="2800" dirty="0">
                <a:solidFill>
                  <a:srgbClr val="FF3300"/>
                </a:solidFill>
              </a:rPr>
              <a:t>进入岩洞或旧矿、老窿、竖井、探井，应预先了解有关情况，采取通风、照明措施，并进行有毒有害气体检测。</a:t>
            </a:r>
            <a:endParaRPr lang="zh-CN" altLang="en-US" sz="2800" dirty="0">
              <a:solidFill>
                <a:srgbClr val="FF3300"/>
              </a:solidFill>
            </a:endParaRPr>
          </a:p>
          <a:p>
            <a:r>
              <a:rPr lang="en-US" altLang="zh-CN" sz="2800"/>
              <a:t>b </a:t>
            </a:r>
            <a:r>
              <a:rPr lang="zh-CN" altLang="en-US" sz="2800" dirty="0"/>
              <a:t>在垂直、陡斜的旧井壁上取样应设置绞车升降作业台或者吊桶。</a:t>
            </a:r>
            <a:endParaRPr lang="zh-CN" altLang="en-US" sz="2800" dirty="0"/>
          </a:p>
          <a:p>
            <a:r>
              <a:rPr lang="en-US" altLang="zh-CN" sz="2800"/>
              <a:t>c </a:t>
            </a:r>
            <a:r>
              <a:rPr lang="zh-CN" altLang="en-US" sz="2800" dirty="0"/>
              <a:t>洞穴调查作业，洞口应预留人员，进洞人员应采取安全措施。</a:t>
            </a:r>
            <a:endParaRPr lang="zh-CN" altLang="en-US" sz="2800" dirty="0"/>
          </a:p>
          <a:p>
            <a:endParaRPr lang="zh-CN" altLang="en-US"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文本占位符 548865"/>
          <p:cNvSpPr>
            <a:spLocks noGrp="1"/>
          </p:cNvSpPr>
          <p:nvPr>
            <p:ph idx="1"/>
          </p:nvPr>
        </p:nvSpPr>
        <p:spPr>
          <a:xfrm>
            <a:off x="0" y="1052513"/>
            <a:ext cx="9144000" cy="5400675"/>
          </a:xfrm>
        </p:spPr>
        <p:txBody>
          <a:bodyPr anchor="t" anchorCtr="0"/>
          <a:p>
            <a:pPr>
              <a:buNone/>
            </a:pPr>
            <a:r>
              <a:rPr lang="zh-CN" altLang="en-US" sz="2400"/>
              <a:t>    </a:t>
            </a:r>
            <a:r>
              <a:rPr lang="en-US" altLang="zh-CN" sz="2800"/>
              <a:t>11.6.4  </a:t>
            </a:r>
            <a:r>
              <a:rPr lang="zh-CN" altLang="en-US" sz="2800" dirty="0"/>
              <a:t>禁止在坑道、浅井、巷道使用内燃凿岩机。  </a:t>
            </a:r>
            <a:endParaRPr lang="zh-CN" altLang="en-US" sz="2800" dirty="0"/>
          </a:p>
          <a:p>
            <a:pPr>
              <a:buNone/>
            </a:pPr>
            <a:r>
              <a:rPr lang="zh-CN" altLang="en-US" sz="2800" dirty="0"/>
              <a:t>   </a:t>
            </a:r>
            <a:r>
              <a:rPr lang="en-US" altLang="zh-CN" sz="2800"/>
              <a:t>11.6.5  </a:t>
            </a:r>
            <a:r>
              <a:rPr lang="zh-CN" altLang="en-US" sz="2800" dirty="0"/>
              <a:t>钎头修磨应遵守下列规定：</a:t>
            </a:r>
            <a:endParaRPr lang="zh-CN" altLang="en-US" sz="2800" dirty="0"/>
          </a:p>
          <a:p>
            <a:r>
              <a:rPr lang="en-US" altLang="zh-CN" sz="2800"/>
              <a:t>a </a:t>
            </a:r>
            <a:r>
              <a:rPr lang="zh-CN" altLang="en-US" sz="2800" dirty="0"/>
              <a:t>砂轮机或者磨钎机应安设防护罩。</a:t>
            </a:r>
            <a:endParaRPr lang="zh-CN" altLang="en-US" sz="2800" dirty="0"/>
          </a:p>
          <a:p>
            <a:r>
              <a:rPr lang="en-US" altLang="zh-CN" sz="2800"/>
              <a:t>b </a:t>
            </a:r>
            <a:r>
              <a:rPr lang="zh-CN" altLang="en-US" sz="2800" dirty="0"/>
              <a:t>操作者应佩戴防护眼镜。</a:t>
            </a:r>
            <a:endParaRPr lang="zh-CN" altLang="en-US" sz="2800" dirty="0"/>
          </a:p>
          <a:p>
            <a:r>
              <a:rPr lang="en-US" altLang="zh-CN" sz="2800"/>
              <a:t>c</a:t>
            </a:r>
            <a:r>
              <a:rPr lang="zh-CN" altLang="en-US" sz="2800" dirty="0"/>
              <a:t>操作者应站在砂轮侧面操作。禁止操作者和其它人员站立在砂轮正面。</a:t>
            </a:r>
            <a:endParaRPr lang="zh-CN" altLang="en-US" sz="2800" dirty="0"/>
          </a:p>
          <a:p>
            <a:r>
              <a:rPr lang="zh-CN" altLang="en-US" sz="2800" b="1" dirty="0">
                <a:solidFill>
                  <a:srgbClr val="F55E35"/>
                </a:solidFill>
                <a:latin typeface="楷体_GB2312" panose="02010609030101010101" pitchFamily="49" charset="-122"/>
                <a:ea typeface="楷体_GB2312" panose="02010609030101010101" pitchFamily="49" charset="-122"/>
              </a:rPr>
              <a:t>二、</a:t>
            </a:r>
            <a:r>
              <a:rPr lang="zh-CN" altLang="en-US" sz="2800" b="1" dirty="0">
                <a:solidFill>
                  <a:srgbClr val="F55E35"/>
                </a:solidFill>
                <a:latin typeface="微软雅黑" panose="020B0503020204020204" pitchFamily="34" charset="-122"/>
                <a:ea typeface="微软雅黑" panose="020B0503020204020204" pitchFamily="34" charset="-122"/>
              </a:rPr>
              <a:t>爆破</a:t>
            </a:r>
            <a:endParaRPr lang="zh-CN" altLang="en-US" sz="2800" b="1" dirty="0">
              <a:solidFill>
                <a:srgbClr val="F55E35"/>
              </a:solidFill>
              <a:latin typeface="楷体_GB2312" panose="02010609030101010101" pitchFamily="49" charset="-122"/>
              <a:ea typeface="楷体_GB2312" panose="02010609030101010101" pitchFamily="49" charset="-122"/>
            </a:endParaRPr>
          </a:p>
          <a:p>
            <a:pPr>
              <a:buNone/>
            </a:pPr>
            <a:endParaRPr lang="zh-CN" altLang="en-US" sz="2800" b="1" dirty="0">
              <a:latin typeface="楷体_GB2312" panose="02010609030101010101" pitchFamily="49" charset="-122"/>
              <a:ea typeface="楷体_GB2312" panose="02010609030101010101" pitchFamily="49" charset="-122"/>
            </a:endParaRPr>
          </a:p>
          <a:p>
            <a:pPr>
              <a:buNone/>
            </a:pPr>
            <a:r>
              <a:rPr lang="zh-CN" altLang="en-US" sz="2800" dirty="0"/>
              <a:t>    </a:t>
            </a:r>
            <a:r>
              <a:rPr lang="en-US" altLang="zh-CN" sz="2800">
                <a:solidFill>
                  <a:srgbClr val="FF3300"/>
                </a:solidFill>
              </a:rPr>
              <a:t>11.7.1  </a:t>
            </a:r>
            <a:r>
              <a:rPr lang="zh-CN" altLang="en-US" sz="2800" u="sng" dirty="0">
                <a:solidFill>
                  <a:srgbClr val="FF3300"/>
                </a:solidFill>
              </a:rPr>
              <a:t>爆破后，工作面应通风、处理浮石、检查支架，并处理完残炮、盲炮后，方可进行其他工序作业。</a:t>
            </a:r>
            <a:r>
              <a:rPr lang="zh-CN" altLang="en-US" sz="2800" dirty="0"/>
              <a:t> </a:t>
            </a:r>
            <a:endParaRPr lang="zh-CN" altLang="en-US" sz="2400"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文本占位符 549889"/>
          <p:cNvSpPr>
            <a:spLocks noGrp="1"/>
          </p:cNvSpPr>
          <p:nvPr>
            <p:ph idx="1"/>
          </p:nvPr>
        </p:nvSpPr>
        <p:spPr>
          <a:xfrm>
            <a:off x="0" y="1196975"/>
            <a:ext cx="9144000" cy="5111750"/>
          </a:xfrm>
        </p:spPr>
        <p:txBody>
          <a:bodyPr anchor="t" anchorCtr="0"/>
          <a:p>
            <a:pPr>
              <a:lnSpc>
                <a:spcPct val="90000"/>
              </a:lnSpc>
              <a:buNone/>
            </a:pPr>
            <a:r>
              <a:rPr lang="zh-CN" altLang="en-US" sz="2400" dirty="0"/>
              <a:t>   </a:t>
            </a:r>
            <a:r>
              <a:rPr lang="en-US" altLang="zh-CN" sz="2400">
                <a:solidFill>
                  <a:srgbClr val="FF3300"/>
                </a:solidFill>
              </a:rPr>
              <a:t>11.7.2 </a:t>
            </a:r>
            <a:r>
              <a:rPr lang="zh-CN" altLang="en-US" sz="2400" dirty="0">
                <a:solidFill>
                  <a:srgbClr val="FF3300"/>
                </a:solidFill>
              </a:rPr>
              <a:t>贯通爆破，测量人员应及时提供两个贯通工作面间距离数据。两工作面间相距小于</a:t>
            </a:r>
            <a:r>
              <a:rPr lang="en-US" altLang="zh-CN" sz="2400">
                <a:solidFill>
                  <a:srgbClr val="FF3300"/>
                </a:solidFill>
              </a:rPr>
              <a:t>15m</a:t>
            </a:r>
            <a:r>
              <a:rPr lang="zh-CN" altLang="en-US" sz="2400" dirty="0">
                <a:solidFill>
                  <a:srgbClr val="FF3300"/>
                </a:solidFill>
              </a:rPr>
              <a:t>时，应停止一方掘进，并封闭一侧，设立明显标志。 </a:t>
            </a:r>
            <a:endParaRPr lang="zh-CN" altLang="en-US" sz="2400" dirty="0">
              <a:solidFill>
                <a:srgbClr val="FF3300"/>
              </a:solidFill>
            </a:endParaRPr>
          </a:p>
          <a:p>
            <a:pPr>
              <a:lnSpc>
                <a:spcPct val="90000"/>
              </a:lnSpc>
              <a:buNone/>
            </a:pPr>
            <a:endParaRPr lang="zh-CN" altLang="en-US" sz="2400" dirty="0">
              <a:solidFill>
                <a:srgbClr val="FF3300"/>
              </a:solidFill>
            </a:endParaRPr>
          </a:p>
          <a:p>
            <a:pPr>
              <a:lnSpc>
                <a:spcPct val="90000"/>
              </a:lnSpc>
              <a:buNone/>
            </a:pPr>
            <a:r>
              <a:rPr lang="zh-CN" altLang="en-US" sz="2400" dirty="0">
                <a:solidFill>
                  <a:srgbClr val="FF3300"/>
                </a:solidFill>
              </a:rPr>
              <a:t>   </a:t>
            </a:r>
            <a:r>
              <a:rPr lang="en-US" altLang="zh-CN" sz="2400">
                <a:solidFill>
                  <a:srgbClr val="FF3300"/>
                </a:solidFill>
              </a:rPr>
              <a:t>11.7.3  </a:t>
            </a:r>
            <a:r>
              <a:rPr lang="zh-CN" altLang="en-US" sz="2400" dirty="0">
                <a:solidFill>
                  <a:srgbClr val="FF3300"/>
                </a:solidFill>
              </a:rPr>
              <a:t>在有矿尘、煤尘、易燃易爆气体爆炸危险工作面放炮时，应使用导爆管、瞬发电雷管、煤矿安全炸药。</a:t>
            </a:r>
            <a:endParaRPr lang="zh-CN" altLang="en-US" sz="2400" dirty="0">
              <a:solidFill>
                <a:srgbClr val="FF3300"/>
              </a:solidFill>
            </a:endParaRPr>
          </a:p>
          <a:p>
            <a:pPr>
              <a:lnSpc>
                <a:spcPct val="90000"/>
              </a:lnSpc>
              <a:buNone/>
            </a:pPr>
            <a:r>
              <a:rPr lang="zh-CN" altLang="en-US" sz="2400" dirty="0">
                <a:solidFill>
                  <a:srgbClr val="FF3300"/>
                </a:solidFill>
              </a:rPr>
              <a:t> </a:t>
            </a:r>
            <a:endParaRPr lang="zh-CN" altLang="en-US" sz="2400" dirty="0">
              <a:solidFill>
                <a:srgbClr val="FF3300"/>
              </a:solidFill>
            </a:endParaRPr>
          </a:p>
          <a:p>
            <a:pPr>
              <a:lnSpc>
                <a:spcPct val="90000"/>
              </a:lnSpc>
              <a:buNone/>
            </a:pPr>
            <a:r>
              <a:rPr lang="zh-CN" altLang="en-US" sz="2400" dirty="0">
                <a:solidFill>
                  <a:srgbClr val="FF3300"/>
                </a:solidFill>
              </a:rPr>
              <a:t>   </a:t>
            </a:r>
            <a:r>
              <a:rPr lang="en-US" altLang="zh-CN" sz="2400">
                <a:solidFill>
                  <a:srgbClr val="FF3300"/>
                </a:solidFill>
              </a:rPr>
              <a:t>11.7.4  </a:t>
            </a:r>
            <a:r>
              <a:rPr lang="zh-CN" altLang="en-US" sz="2400" dirty="0">
                <a:solidFill>
                  <a:srgbClr val="FF3300"/>
                </a:solidFill>
              </a:rPr>
              <a:t>爆破作业地点有下列情形之一时，禁止进行爆破作业：</a:t>
            </a:r>
            <a:endParaRPr lang="zh-CN" altLang="en-US" sz="2400" dirty="0">
              <a:solidFill>
                <a:srgbClr val="FF3300"/>
              </a:solidFill>
            </a:endParaRPr>
          </a:p>
          <a:p>
            <a:pPr>
              <a:lnSpc>
                <a:spcPct val="90000"/>
              </a:lnSpc>
            </a:pPr>
            <a:r>
              <a:rPr lang="en-US" altLang="zh-CN" sz="2400">
                <a:solidFill>
                  <a:srgbClr val="FF3300"/>
                </a:solidFill>
              </a:rPr>
              <a:t>a </a:t>
            </a:r>
            <a:r>
              <a:rPr lang="zh-CN" altLang="en-US" sz="2400" dirty="0">
                <a:solidFill>
                  <a:srgbClr val="FF3300"/>
                </a:solidFill>
              </a:rPr>
              <a:t>有冒顶或者顶帮滑落危险。</a:t>
            </a:r>
            <a:endParaRPr lang="zh-CN" altLang="en-US" sz="2400" dirty="0">
              <a:solidFill>
                <a:srgbClr val="FF3300"/>
              </a:solidFill>
            </a:endParaRPr>
          </a:p>
          <a:p>
            <a:pPr>
              <a:lnSpc>
                <a:spcPct val="90000"/>
              </a:lnSpc>
            </a:pPr>
            <a:r>
              <a:rPr lang="en-US" altLang="zh-CN" sz="2400">
                <a:solidFill>
                  <a:srgbClr val="FF3300"/>
                </a:solidFill>
              </a:rPr>
              <a:t>b </a:t>
            </a:r>
            <a:r>
              <a:rPr lang="zh-CN" altLang="en-US" sz="2400" dirty="0">
                <a:solidFill>
                  <a:srgbClr val="FF3300"/>
                </a:solidFill>
              </a:rPr>
              <a:t>通道不安全或者通道阻塞。</a:t>
            </a:r>
            <a:endParaRPr lang="zh-CN" altLang="en-US" sz="2400" dirty="0">
              <a:solidFill>
                <a:srgbClr val="FF3300"/>
              </a:solidFill>
            </a:endParaRPr>
          </a:p>
          <a:p>
            <a:pPr>
              <a:lnSpc>
                <a:spcPct val="90000"/>
              </a:lnSpc>
            </a:pPr>
            <a:r>
              <a:rPr lang="en-US" altLang="zh-CN" sz="2400">
                <a:solidFill>
                  <a:srgbClr val="FF3300"/>
                </a:solidFill>
              </a:rPr>
              <a:t>c </a:t>
            </a:r>
            <a:r>
              <a:rPr lang="zh-CN" altLang="en-US" sz="2400" dirty="0">
                <a:solidFill>
                  <a:srgbClr val="FF3300"/>
                </a:solidFill>
              </a:rPr>
              <a:t>爆破参数或者施工质量不符合设计要求。</a:t>
            </a:r>
            <a:endParaRPr lang="zh-CN" altLang="en-US" sz="2400" dirty="0">
              <a:solidFill>
                <a:srgbClr val="FF3300"/>
              </a:solidFill>
            </a:endParaRPr>
          </a:p>
          <a:p>
            <a:pPr>
              <a:lnSpc>
                <a:spcPct val="90000"/>
              </a:lnSpc>
            </a:pPr>
            <a:r>
              <a:rPr lang="en-US" altLang="zh-CN" sz="2400">
                <a:solidFill>
                  <a:srgbClr val="FF3300"/>
                </a:solidFill>
              </a:rPr>
              <a:t>d </a:t>
            </a:r>
            <a:r>
              <a:rPr lang="zh-CN" altLang="en-US" sz="2400" dirty="0">
                <a:solidFill>
                  <a:srgbClr val="FF3300"/>
                </a:solidFill>
              </a:rPr>
              <a:t>距工作面</a:t>
            </a:r>
            <a:r>
              <a:rPr lang="en-US" altLang="zh-CN" sz="2400">
                <a:solidFill>
                  <a:srgbClr val="FF3300"/>
                </a:solidFill>
              </a:rPr>
              <a:t>20m</a:t>
            </a:r>
            <a:r>
              <a:rPr lang="zh-CN" altLang="en-US" sz="2400" dirty="0">
                <a:solidFill>
                  <a:srgbClr val="FF3300"/>
                </a:solidFill>
              </a:rPr>
              <a:t>内风流中沼气含量大于等于</a:t>
            </a:r>
            <a:r>
              <a:rPr lang="en-US" altLang="zh-CN" sz="2400">
                <a:solidFill>
                  <a:srgbClr val="FF3300"/>
                </a:solidFill>
              </a:rPr>
              <a:t>1%</a:t>
            </a:r>
            <a:r>
              <a:rPr lang="zh-CN" altLang="en-US" sz="2400" dirty="0">
                <a:solidFill>
                  <a:srgbClr val="FF3300"/>
                </a:solidFill>
              </a:rPr>
              <a:t>，或者有沼气突出征兆。</a:t>
            </a:r>
            <a:endParaRPr lang="zh-CN" altLang="en-US" sz="2400" dirty="0">
              <a:solidFill>
                <a:srgbClr val="FF3300"/>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占位符 550913"/>
          <p:cNvSpPr>
            <a:spLocks noGrp="1"/>
          </p:cNvSpPr>
          <p:nvPr>
            <p:ph idx="1"/>
          </p:nvPr>
        </p:nvSpPr>
        <p:spPr>
          <a:xfrm>
            <a:off x="20638" y="908050"/>
            <a:ext cx="9144000" cy="5473700"/>
          </a:xfrm>
        </p:spPr>
        <p:txBody>
          <a:bodyPr anchor="t" anchorCtr="0"/>
          <a:p>
            <a:pPr>
              <a:lnSpc>
                <a:spcPct val="90000"/>
              </a:lnSpc>
            </a:pPr>
            <a:r>
              <a:rPr lang="en-US" altLang="zh-CN" sz="2800">
                <a:solidFill>
                  <a:srgbClr val="FF3300"/>
                </a:solidFill>
              </a:rPr>
              <a:t>e </a:t>
            </a:r>
            <a:r>
              <a:rPr lang="zh-CN" altLang="en-US" sz="2800" dirty="0">
                <a:solidFill>
                  <a:srgbClr val="FF3300"/>
                </a:solidFill>
              </a:rPr>
              <a:t>工作面有涌水危险或者炮眼温度异常。</a:t>
            </a:r>
            <a:endParaRPr lang="zh-CN" altLang="en-US" sz="2800" dirty="0">
              <a:solidFill>
                <a:srgbClr val="FF3300"/>
              </a:solidFill>
            </a:endParaRPr>
          </a:p>
          <a:p>
            <a:pPr>
              <a:lnSpc>
                <a:spcPct val="90000"/>
              </a:lnSpc>
            </a:pPr>
            <a:r>
              <a:rPr lang="en-US" altLang="zh-CN" sz="2800">
                <a:solidFill>
                  <a:srgbClr val="FF3300"/>
                </a:solidFill>
              </a:rPr>
              <a:t>f </a:t>
            </a:r>
            <a:r>
              <a:rPr lang="zh-CN" altLang="en-US" sz="2800" dirty="0">
                <a:solidFill>
                  <a:srgbClr val="FF3300"/>
                </a:solidFill>
              </a:rPr>
              <a:t>危及设备或者建筑物安全。</a:t>
            </a:r>
            <a:endParaRPr lang="zh-CN" altLang="en-US" sz="2800" dirty="0">
              <a:solidFill>
                <a:srgbClr val="FF3300"/>
              </a:solidFill>
            </a:endParaRPr>
          </a:p>
          <a:p>
            <a:pPr>
              <a:lnSpc>
                <a:spcPct val="90000"/>
              </a:lnSpc>
            </a:pPr>
            <a:r>
              <a:rPr lang="en-US" altLang="zh-CN" sz="2800">
                <a:solidFill>
                  <a:srgbClr val="FF3300"/>
                </a:solidFill>
              </a:rPr>
              <a:t>g </a:t>
            </a:r>
            <a:r>
              <a:rPr lang="zh-CN" altLang="en-US" sz="2800" dirty="0">
                <a:solidFill>
                  <a:srgbClr val="FF3300"/>
                </a:solidFill>
              </a:rPr>
              <a:t>危险区边界上未设警戒。</a:t>
            </a:r>
            <a:endParaRPr lang="zh-CN" altLang="en-US" sz="2800" dirty="0">
              <a:solidFill>
                <a:srgbClr val="FF3300"/>
              </a:solidFill>
            </a:endParaRPr>
          </a:p>
          <a:p>
            <a:pPr>
              <a:lnSpc>
                <a:spcPct val="90000"/>
              </a:lnSpc>
            </a:pPr>
            <a:r>
              <a:rPr lang="en-US" altLang="zh-CN" sz="2800">
                <a:solidFill>
                  <a:srgbClr val="FF3300"/>
                </a:solidFill>
              </a:rPr>
              <a:t>h </a:t>
            </a:r>
            <a:r>
              <a:rPr lang="zh-CN" altLang="en-US" sz="2800" dirty="0">
                <a:solidFill>
                  <a:srgbClr val="FF3300"/>
                </a:solidFill>
              </a:rPr>
              <a:t>光线不足或者无照明。</a:t>
            </a:r>
            <a:endParaRPr lang="zh-CN" altLang="en-US" sz="2800" dirty="0">
              <a:solidFill>
                <a:srgbClr val="FF3300"/>
              </a:solidFill>
            </a:endParaRPr>
          </a:p>
          <a:p>
            <a:pPr>
              <a:lnSpc>
                <a:spcPct val="90000"/>
              </a:lnSpc>
              <a:buNone/>
            </a:pPr>
            <a:endParaRPr lang="zh-CN" altLang="en-US" sz="2800" dirty="0">
              <a:solidFill>
                <a:srgbClr val="FF3300"/>
              </a:solidFill>
            </a:endParaRPr>
          </a:p>
          <a:p>
            <a:pPr>
              <a:lnSpc>
                <a:spcPct val="90000"/>
              </a:lnSpc>
              <a:buNone/>
            </a:pPr>
            <a:r>
              <a:rPr lang="zh-CN" altLang="en-US" sz="2800">
                <a:solidFill>
                  <a:srgbClr val="FF3300"/>
                </a:solidFill>
              </a:rPr>
              <a:t>   </a:t>
            </a:r>
            <a:r>
              <a:rPr lang="en-US" altLang="zh-CN" sz="2800">
                <a:solidFill>
                  <a:srgbClr val="FF3300"/>
                </a:solidFill>
              </a:rPr>
              <a:t>11.7.5  </a:t>
            </a:r>
            <a:r>
              <a:rPr lang="zh-CN" altLang="en-US" sz="2800" dirty="0">
                <a:solidFill>
                  <a:srgbClr val="FF3300"/>
                </a:solidFill>
              </a:rPr>
              <a:t>有下列情况之一者，禁止采用导火索起爆：</a:t>
            </a:r>
            <a:endParaRPr lang="zh-CN" altLang="en-US" sz="2800" dirty="0">
              <a:solidFill>
                <a:srgbClr val="FF3300"/>
              </a:solidFill>
            </a:endParaRPr>
          </a:p>
          <a:p>
            <a:pPr>
              <a:lnSpc>
                <a:spcPct val="90000"/>
              </a:lnSpc>
            </a:pPr>
            <a:r>
              <a:rPr lang="en-US" altLang="zh-CN" sz="2800">
                <a:solidFill>
                  <a:srgbClr val="FF3300"/>
                </a:solidFill>
              </a:rPr>
              <a:t>a </a:t>
            </a:r>
            <a:r>
              <a:rPr lang="zh-CN" altLang="en-US" sz="2800" dirty="0">
                <a:solidFill>
                  <a:srgbClr val="FF3300"/>
                </a:solidFill>
              </a:rPr>
              <a:t>浅井、竖井、盲井、倾角大于</a:t>
            </a:r>
            <a:r>
              <a:rPr lang="en-US" altLang="zh-CN" sz="2800">
                <a:solidFill>
                  <a:srgbClr val="FF3300"/>
                </a:solidFill>
              </a:rPr>
              <a:t>30°</a:t>
            </a:r>
            <a:r>
              <a:rPr lang="zh-CN" altLang="en-US" sz="2800" dirty="0">
                <a:solidFill>
                  <a:srgbClr val="FF3300"/>
                </a:solidFill>
              </a:rPr>
              <a:t>斜井和天井工作面的爆破。</a:t>
            </a:r>
            <a:endParaRPr lang="zh-CN" altLang="en-US" sz="2800" dirty="0">
              <a:solidFill>
                <a:srgbClr val="FF3300"/>
              </a:solidFill>
            </a:endParaRPr>
          </a:p>
          <a:p>
            <a:pPr>
              <a:lnSpc>
                <a:spcPct val="90000"/>
              </a:lnSpc>
            </a:pPr>
            <a:r>
              <a:rPr lang="en-US" altLang="zh-CN" sz="2800">
                <a:solidFill>
                  <a:srgbClr val="FF3300"/>
                </a:solidFill>
              </a:rPr>
              <a:t>b </a:t>
            </a:r>
            <a:r>
              <a:rPr lang="zh-CN" altLang="en-US" sz="2800" dirty="0">
                <a:solidFill>
                  <a:srgbClr val="FF3300"/>
                </a:solidFill>
              </a:rPr>
              <a:t>有易燃易爆气体或者粉尘爆炸危险工作面的爆破。</a:t>
            </a:r>
            <a:endParaRPr lang="zh-CN" altLang="en-US" sz="2800" dirty="0">
              <a:solidFill>
                <a:srgbClr val="FF3300"/>
              </a:solidFill>
            </a:endParaRPr>
          </a:p>
          <a:p>
            <a:pPr>
              <a:lnSpc>
                <a:spcPct val="90000"/>
              </a:lnSpc>
            </a:pPr>
            <a:r>
              <a:rPr lang="en-US" altLang="zh-CN" sz="2800">
                <a:solidFill>
                  <a:srgbClr val="FF3300"/>
                </a:solidFill>
              </a:rPr>
              <a:t>c </a:t>
            </a:r>
            <a:r>
              <a:rPr lang="zh-CN" altLang="en-US" sz="2800" dirty="0">
                <a:solidFill>
                  <a:srgbClr val="FF3300"/>
                </a:solidFill>
              </a:rPr>
              <a:t>需借助于长梯子、绳索和台架点火的爆破。</a:t>
            </a:r>
            <a:endParaRPr lang="zh-CN" altLang="en-US" sz="2800" dirty="0">
              <a:solidFill>
                <a:srgbClr val="FF3300"/>
              </a:solidFill>
            </a:endParaRPr>
          </a:p>
          <a:p>
            <a:pPr>
              <a:lnSpc>
                <a:spcPct val="90000"/>
              </a:lnSpc>
            </a:pPr>
            <a:r>
              <a:rPr lang="en-US" altLang="zh-CN" sz="2800">
                <a:solidFill>
                  <a:srgbClr val="FF3300"/>
                </a:solidFill>
              </a:rPr>
              <a:t>d </a:t>
            </a:r>
            <a:r>
              <a:rPr lang="zh-CN" altLang="en-US" sz="2800" dirty="0">
                <a:solidFill>
                  <a:srgbClr val="FF3300"/>
                </a:solidFill>
              </a:rPr>
              <a:t>深井爆破。</a:t>
            </a:r>
            <a:endParaRPr lang="zh-CN" altLang="en-US" sz="2800" dirty="0">
              <a:solidFill>
                <a:srgbClr val="FF3300"/>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标题 1"/>
          <p:cNvSpPr>
            <a:spLocks noGrp="1"/>
          </p:cNvSpPr>
          <p:nvPr>
            <p:ph type="title" idx="4294967295"/>
          </p:nvPr>
        </p:nvSpPr>
        <p:spPr>
          <a:xfrm>
            <a:off x="106363" y="1412875"/>
            <a:ext cx="8929687" cy="1289050"/>
          </a:xfrm>
        </p:spPr>
        <p:txBody>
          <a:bodyPr vert="horz" wrap="square" lIns="91440" tIns="45720" rIns="91440" bIns="45720" anchor="b" anchorCtr="0"/>
          <a:lstStyle/>
          <a:p>
            <a:r>
              <a:rPr lang="zh-CN" altLang="en-US" sz="8000" b="1" dirty="0">
                <a:solidFill>
                  <a:srgbClr val="FF0000"/>
                </a:solidFill>
                <a:latin typeface="微软雅黑" panose="020B0503020204020204" pitchFamily="34" charset="-122"/>
                <a:ea typeface="微软雅黑" panose="020B0503020204020204" pitchFamily="34" charset="-122"/>
              </a:rPr>
              <a:t>湖南省地质院</a:t>
            </a:r>
            <a:endParaRPr lang="zh-CN" altLang="en-US" sz="8000" b="1" dirty="0">
              <a:solidFill>
                <a:srgbClr val="FF0000"/>
              </a:solidFill>
              <a:latin typeface="微软雅黑" panose="020B0503020204020204" pitchFamily="34" charset="-122"/>
              <a:ea typeface="微软雅黑" panose="020B0503020204020204" pitchFamily="34" charset="-122"/>
            </a:endParaRPr>
          </a:p>
        </p:txBody>
      </p:sp>
      <p:sp>
        <p:nvSpPr>
          <p:cNvPr id="78850" name="文本占位符 2"/>
          <p:cNvSpPr>
            <a:spLocks noGrp="1"/>
          </p:cNvSpPr>
          <p:nvPr>
            <p:ph type="body" idx="4294967295"/>
          </p:nvPr>
        </p:nvSpPr>
        <p:spPr>
          <a:xfrm>
            <a:off x="971550" y="5013325"/>
            <a:ext cx="7467600" cy="952500"/>
          </a:xfrm>
        </p:spPr>
        <p:txBody>
          <a:bodyPr vert="horz" wrap="square" lIns="91440" tIns="45720" rIns="91440" bIns="45720" anchor="t" anchorCtr="0"/>
          <a:lstStyle/>
          <a:p>
            <a:pPr marL="0" indent="0" algn="ctr">
              <a:buNone/>
            </a:pPr>
            <a:r>
              <a:rPr lang="en-US" altLang="zh-CN" sz="6600" b="1">
                <a:solidFill>
                  <a:srgbClr val="FF0000"/>
                </a:solidFill>
                <a:latin typeface="微软雅黑" panose="020B0503020204020204" pitchFamily="34" charset="-122"/>
                <a:ea typeface="微软雅黑" panose="020B0503020204020204" pitchFamily="34" charset="-122"/>
              </a:rPr>
              <a:t>2022</a:t>
            </a:r>
            <a:r>
              <a:rPr lang="zh-CN" altLang="en-US" sz="6600" b="1" smtClean="0">
                <a:solidFill>
                  <a:srgbClr val="FF0000"/>
                </a:solidFill>
                <a:latin typeface="微软雅黑" panose="020B0503020204020204" pitchFamily="34" charset="-122"/>
                <a:ea typeface="微软雅黑" panose="020B0503020204020204" pitchFamily="34" charset="-122"/>
              </a:rPr>
              <a:t>年</a:t>
            </a:r>
            <a:r>
              <a:rPr lang="en-US" altLang="zh-CN" sz="6600" b="1">
                <a:solidFill>
                  <a:srgbClr val="FF0000"/>
                </a:solidFill>
                <a:latin typeface="微软雅黑" panose="020B0503020204020204" pitchFamily="34" charset="-122"/>
                <a:ea typeface="微软雅黑" panose="020B0503020204020204" pitchFamily="34" charset="-122"/>
              </a:rPr>
              <a:t>11</a:t>
            </a:r>
            <a:r>
              <a:rPr lang="zh-CN" altLang="en-US" sz="6600" b="1" smtClean="0">
                <a:solidFill>
                  <a:srgbClr val="FF0000"/>
                </a:solidFill>
                <a:latin typeface="微软雅黑" panose="020B0503020204020204" pitchFamily="34" charset="-122"/>
                <a:ea typeface="微软雅黑" panose="020B0503020204020204" pitchFamily="34" charset="-122"/>
              </a:rPr>
              <a:t>月</a:t>
            </a:r>
            <a:r>
              <a:rPr lang="en-US" altLang="zh-CN" sz="6600" b="1" smtClean="0">
                <a:solidFill>
                  <a:srgbClr val="FF0000"/>
                </a:solidFill>
                <a:latin typeface="微软雅黑" panose="020B0503020204020204" pitchFamily="34" charset="-122"/>
                <a:ea typeface="微软雅黑" panose="020B0503020204020204" pitchFamily="34" charset="-122"/>
              </a:rPr>
              <a:t>8</a:t>
            </a:r>
            <a:r>
              <a:rPr lang="zh-CN" altLang="en-US" sz="6600" b="1" smtClean="0">
                <a:solidFill>
                  <a:srgbClr val="FF0000"/>
                </a:solidFill>
                <a:latin typeface="微软雅黑" panose="020B0503020204020204" pitchFamily="34" charset="-122"/>
                <a:ea typeface="微软雅黑" panose="020B0503020204020204" pitchFamily="34" charset="-122"/>
              </a:rPr>
              <a:t>号</a:t>
            </a:r>
            <a:endParaRPr lang="zh-CN" altLang="en-US" sz="6600" b="1" dirty="0">
              <a:solidFill>
                <a:srgbClr val="FF0000"/>
              </a:solidFill>
              <a:latin typeface="微软雅黑" panose="020B0503020204020204" pitchFamily="34" charset="-122"/>
              <a:ea typeface="微软雅黑" panose="020B0503020204020204" pitchFamily="34" charset="-122"/>
            </a:endParaRPr>
          </a:p>
        </p:txBody>
      </p:sp>
      <p:sp>
        <p:nvSpPr>
          <p:cNvPr id="78851" name="文本占位符 2"/>
          <p:cNvSpPr>
            <a:spLocks noGrp="1"/>
          </p:cNvSpPr>
          <p:nvPr/>
        </p:nvSpPr>
        <p:spPr>
          <a:xfrm>
            <a:off x="250825" y="3213100"/>
            <a:ext cx="8713788" cy="1071563"/>
          </a:xfrm>
          <a:prstGeom prst="rect">
            <a:avLst/>
          </a:prstGeom>
          <a:noFill/>
          <a:ln w="9525">
            <a:noFill/>
          </a:ln>
        </p:spPr>
        <p:txBody>
          <a:bodyPr anchor="t" anchorCtr="0"/>
          <a:lstStyle/>
          <a:p>
            <a:pPr algn="ctr" eaLnBrk="0" hangingPunct="0">
              <a:spcBef>
                <a:spcPct val="20000"/>
              </a:spcBef>
            </a:pPr>
            <a:r>
              <a:rPr lang="zh-CN" altLang="en-US" sz="7200" b="1" dirty="0">
                <a:solidFill>
                  <a:srgbClr val="FF0000"/>
                </a:solidFill>
                <a:latin typeface="微软雅黑" panose="020B0503020204020204" pitchFamily="34" charset="-122"/>
                <a:ea typeface="微软雅黑" panose="020B0503020204020204" pitchFamily="34" charset="-122"/>
              </a:rPr>
              <a:t>消防应急知识培训</a:t>
            </a:r>
            <a:endParaRPr lang="zh-CN" altLang="en-US" sz="72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文本占位符 551937"/>
          <p:cNvSpPr>
            <a:spLocks noGrp="1"/>
          </p:cNvSpPr>
          <p:nvPr>
            <p:ph idx="1"/>
          </p:nvPr>
        </p:nvSpPr>
        <p:spPr>
          <a:xfrm>
            <a:off x="0" y="936625"/>
            <a:ext cx="9144000" cy="6453188"/>
          </a:xfrm>
        </p:spPr>
        <p:txBody>
          <a:bodyPr anchor="t" anchorCtr="0"/>
          <a:p>
            <a:pPr>
              <a:buNone/>
            </a:pPr>
            <a:r>
              <a:rPr lang="zh-CN" altLang="en-US" sz="2800"/>
              <a:t>       </a:t>
            </a:r>
            <a:r>
              <a:rPr lang="zh-CN" altLang="en-US" sz="2800" dirty="0"/>
              <a:t>    </a:t>
            </a:r>
            <a:r>
              <a:rPr lang="en-US" altLang="zh-CN" sz="2800"/>
              <a:t>11.11.5  </a:t>
            </a:r>
            <a:r>
              <a:rPr lang="zh-CN" altLang="en-US" sz="2800" dirty="0"/>
              <a:t>排水应根据水文资料和施工情况进行设计，确定排水方法和排水设备。 </a:t>
            </a:r>
            <a:endParaRPr lang="zh-CN" altLang="en-US" sz="2800" dirty="0"/>
          </a:p>
          <a:p>
            <a:pPr>
              <a:buNone/>
            </a:pPr>
            <a:r>
              <a:rPr lang="zh-CN" altLang="en-US" sz="2800"/>
              <a:t>       </a:t>
            </a:r>
            <a:r>
              <a:rPr lang="zh-CN" altLang="en-US" sz="2800" dirty="0"/>
              <a:t>    </a:t>
            </a:r>
            <a:r>
              <a:rPr lang="en-US" altLang="zh-CN" sz="2800"/>
              <a:t>11.11.6  </a:t>
            </a:r>
            <a:r>
              <a:rPr lang="zh-CN" altLang="en-US" sz="2800" dirty="0"/>
              <a:t>斜井、竖井、浅井掘进，应使用移动式水泵排水。</a:t>
            </a:r>
            <a:endParaRPr lang="zh-CN" altLang="en-US" sz="2800" dirty="0"/>
          </a:p>
          <a:p>
            <a:pPr>
              <a:buNone/>
            </a:pPr>
            <a:r>
              <a:rPr lang="zh-CN" altLang="en-US" sz="2800"/>
              <a:t>       </a:t>
            </a:r>
            <a:r>
              <a:rPr lang="zh-CN" altLang="en-US" sz="2800" dirty="0"/>
              <a:t>    </a:t>
            </a:r>
            <a:r>
              <a:rPr lang="en-US" altLang="zh-CN" sz="2800"/>
              <a:t>11.11.7  </a:t>
            </a:r>
            <a:r>
              <a:rPr lang="zh-CN" altLang="en-US" sz="2800" dirty="0"/>
              <a:t>涌水的井下巷道，应在井底开凿泵房和水仓。</a:t>
            </a:r>
            <a:endParaRPr lang="zh-CN" altLang="en-US" sz="2800" dirty="0"/>
          </a:p>
          <a:p>
            <a:pPr>
              <a:buNone/>
            </a:pPr>
            <a:r>
              <a:rPr lang="zh-CN" altLang="en-US" sz="2800"/>
              <a:t>       </a:t>
            </a:r>
            <a:r>
              <a:rPr lang="zh-CN" altLang="en-US" sz="2800" dirty="0"/>
              <a:t>    </a:t>
            </a:r>
            <a:r>
              <a:rPr lang="en-US" altLang="zh-CN" sz="2800"/>
              <a:t>11.11.8  </a:t>
            </a:r>
            <a:r>
              <a:rPr lang="zh-CN" altLang="en-US" sz="2800" dirty="0"/>
              <a:t>瓦斯或者爆炸性粉尘井巷，应使用防爆型排水设备。   </a:t>
            </a:r>
            <a:endParaRPr lang="zh-CN" altLang="en-US" sz="2800" dirty="0"/>
          </a:p>
          <a:p>
            <a:pPr>
              <a:buNone/>
            </a:pPr>
            <a:r>
              <a:rPr lang="zh-CN" altLang="en-US" sz="2800" b="1" dirty="0">
                <a:solidFill>
                  <a:srgbClr val="F55E35"/>
                </a:solidFill>
                <a:latin typeface="楷体_GB2312" panose="02010609030101010101" pitchFamily="49" charset="-122"/>
                <a:ea typeface="楷体_GB2312" panose="02010609030101010101" pitchFamily="49" charset="-122"/>
              </a:rPr>
              <a:t>         七、照明</a:t>
            </a:r>
            <a:endParaRPr lang="zh-CN" altLang="en-US" sz="2800" b="1" dirty="0">
              <a:solidFill>
                <a:srgbClr val="F55E35"/>
              </a:solidFill>
              <a:latin typeface="楷体_GB2312" panose="02010609030101010101" pitchFamily="49" charset="-122"/>
              <a:ea typeface="楷体_GB2312" panose="02010609030101010101" pitchFamily="49" charset="-122"/>
            </a:endParaRPr>
          </a:p>
          <a:p>
            <a:pPr>
              <a:buNone/>
            </a:pPr>
            <a:endParaRPr lang="zh-CN" altLang="en-US" sz="2800" b="1" dirty="0">
              <a:solidFill>
                <a:srgbClr val="F55E35"/>
              </a:solidFill>
              <a:latin typeface="楷体_GB2312" panose="02010609030101010101" pitchFamily="49" charset="-122"/>
              <a:ea typeface="楷体_GB2312" panose="02010609030101010101" pitchFamily="49" charset="-122"/>
            </a:endParaRPr>
          </a:p>
          <a:p>
            <a:pPr>
              <a:buNone/>
            </a:pPr>
            <a:r>
              <a:rPr lang="zh-CN" altLang="en-US" sz="2800"/>
              <a:t>       </a:t>
            </a:r>
            <a:r>
              <a:rPr lang="zh-CN" altLang="en-US" sz="2800" dirty="0"/>
              <a:t>     </a:t>
            </a:r>
            <a:r>
              <a:rPr lang="en-US" altLang="zh-CN" sz="2800">
                <a:solidFill>
                  <a:srgbClr val="FF3300"/>
                </a:solidFill>
              </a:rPr>
              <a:t>11.12.1  </a:t>
            </a:r>
            <a:r>
              <a:rPr lang="zh-CN" altLang="en-US" sz="2800" dirty="0">
                <a:solidFill>
                  <a:srgbClr val="FF3300"/>
                </a:solidFill>
              </a:rPr>
              <a:t>井下供电电压应小于</a:t>
            </a:r>
            <a:r>
              <a:rPr lang="en-US" altLang="zh-CN" sz="2800">
                <a:solidFill>
                  <a:srgbClr val="FF3300"/>
                </a:solidFill>
              </a:rPr>
              <a:t>380V</a:t>
            </a:r>
            <a:r>
              <a:rPr lang="zh-CN" altLang="en-US" sz="2800" dirty="0">
                <a:solidFill>
                  <a:srgbClr val="FF3300"/>
                </a:solidFill>
              </a:rPr>
              <a:t>。</a:t>
            </a:r>
            <a:endParaRPr lang="zh-CN" altLang="en-US" sz="2800" dirty="0">
              <a:solidFill>
                <a:srgbClr val="FF3300"/>
              </a:solidFill>
            </a:endParaRPr>
          </a:p>
          <a:p>
            <a:pPr>
              <a:buNone/>
            </a:pPr>
            <a:endParaRPr lang="zh-CN" altLang="en-US" sz="2800" dirty="0">
              <a:solidFill>
                <a:srgbClr val="FF3300"/>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文本占位符 552961"/>
          <p:cNvSpPr>
            <a:spLocks noGrp="1"/>
          </p:cNvSpPr>
          <p:nvPr>
            <p:ph idx="1"/>
          </p:nvPr>
        </p:nvSpPr>
        <p:spPr>
          <a:xfrm>
            <a:off x="0" y="984250"/>
            <a:ext cx="9144000" cy="6381750"/>
          </a:xfrm>
        </p:spPr>
        <p:txBody>
          <a:bodyPr anchor="t" anchorCtr="0"/>
          <a:p>
            <a:pPr>
              <a:buNone/>
            </a:pPr>
            <a:r>
              <a:rPr lang="zh-CN" altLang="en-US" sz="2800"/>
              <a:t>   </a:t>
            </a:r>
            <a:r>
              <a:rPr lang="en-US" altLang="zh-CN" sz="2800">
                <a:solidFill>
                  <a:srgbClr val="FF3300"/>
                </a:solidFill>
              </a:rPr>
              <a:t>11.12.2  </a:t>
            </a:r>
            <a:r>
              <a:rPr lang="zh-CN" altLang="en-US" sz="2800" dirty="0">
                <a:solidFill>
                  <a:srgbClr val="FF3300"/>
                </a:solidFill>
              </a:rPr>
              <a:t>井下供电应采用不接地电网，电气设备禁止接零。</a:t>
            </a:r>
            <a:endParaRPr lang="zh-CN" altLang="en-US" sz="2800" dirty="0">
              <a:solidFill>
                <a:srgbClr val="FF3300"/>
              </a:solidFill>
            </a:endParaRPr>
          </a:p>
          <a:p>
            <a:pPr>
              <a:buNone/>
            </a:pPr>
            <a:endParaRPr lang="zh-CN" altLang="en-US" sz="2800" dirty="0">
              <a:solidFill>
                <a:srgbClr val="FF3300"/>
              </a:solidFill>
            </a:endParaRPr>
          </a:p>
          <a:p>
            <a:pPr>
              <a:buNone/>
            </a:pPr>
            <a:r>
              <a:rPr lang="zh-CN" altLang="en-US" sz="2800">
                <a:solidFill>
                  <a:srgbClr val="FF3300"/>
                </a:solidFill>
              </a:rPr>
              <a:t>   </a:t>
            </a:r>
            <a:r>
              <a:rPr lang="en-US" altLang="zh-CN" sz="2800">
                <a:solidFill>
                  <a:srgbClr val="FF3300"/>
                </a:solidFill>
              </a:rPr>
              <a:t>11.12.3  </a:t>
            </a:r>
            <a:r>
              <a:rPr lang="zh-CN" altLang="en-US" sz="2800" dirty="0">
                <a:solidFill>
                  <a:srgbClr val="FF3300"/>
                </a:solidFill>
              </a:rPr>
              <a:t>井下配电箱应设于无滴水、无塌方危险地点。</a:t>
            </a:r>
            <a:endParaRPr lang="zh-CN" altLang="en-US" sz="2800" dirty="0">
              <a:solidFill>
                <a:srgbClr val="FF3300"/>
              </a:solidFill>
            </a:endParaRPr>
          </a:p>
          <a:p>
            <a:pPr>
              <a:buNone/>
            </a:pPr>
            <a:r>
              <a:rPr lang="zh-CN" altLang="en-US" sz="2800" dirty="0">
                <a:solidFill>
                  <a:srgbClr val="FF3300"/>
                </a:solidFill>
              </a:rPr>
              <a:t> </a:t>
            </a:r>
            <a:endParaRPr lang="zh-CN" altLang="en-US" sz="2800" dirty="0">
              <a:solidFill>
                <a:srgbClr val="FF3300"/>
              </a:solidFill>
            </a:endParaRPr>
          </a:p>
          <a:p>
            <a:pPr>
              <a:buNone/>
            </a:pPr>
            <a:r>
              <a:rPr lang="zh-CN" altLang="en-US" sz="2800">
                <a:solidFill>
                  <a:srgbClr val="FF3300"/>
                </a:solidFill>
              </a:rPr>
              <a:t>   </a:t>
            </a:r>
            <a:r>
              <a:rPr lang="en-US" altLang="zh-CN" sz="2800">
                <a:solidFill>
                  <a:srgbClr val="FF3300"/>
                </a:solidFill>
              </a:rPr>
              <a:t>11.12.4  </a:t>
            </a:r>
            <a:r>
              <a:rPr lang="zh-CN" altLang="en-US" sz="2800" dirty="0">
                <a:solidFill>
                  <a:srgbClr val="FF3300"/>
                </a:solidFill>
              </a:rPr>
              <a:t>井下电缆敷设应遵守下列规定：</a:t>
            </a:r>
            <a:endParaRPr lang="zh-CN" altLang="en-US" sz="2800" dirty="0">
              <a:solidFill>
                <a:srgbClr val="FF3300"/>
              </a:solidFill>
            </a:endParaRPr>
          </a:p>
          <a:p>
            <a:r>
              <a:rPr lang="en-US" altLang="zh-CN" sz="2800">
                <a:solidFill>
                  <a:srgbClr val="FF3300"/>
                </a:solidFill>
              </a:rPr>
              <a:t>a </a:t>
            </a:r>
            <a:r>
              <a:rPr lang="zh-CN" altLang="en-US" sz="2800" dirty="0">
                <a:solidFill>
                  <a:srgbClr val="FF3300"/>
                </a:solidFill>
              </a:rPr>
              <a:t>竖井井筒电缆中间不得有接头。</a:t>
            </a:r>
            <a:endParaRPr lang="zh-CN" altLang="en-US" sz="2800" dirty="0">
              <a:solidFill>
                <a:srgbClr val="FF3300"/>
              </a:solidFill>
            </a:endParaRPr>
          </a:p>
          <a:p>
            <a:r>
              <a:rPr lang="en-US" altLang="zh-CN" sz="2800">
                <a:solidFill>
                  <a:srgbClr val="FF3300"/>
                </a:solidFill>
              </a:rPr>
              <a:t>b </a:t>
            </a:r>
            <a:r>
              <a:rPr lang="zh-CN" altLang="en-US" sz="2800" dirty="0">
                <a:solidFill>
                  <a:srgbClr val="FF3300"/>
                </a:solidFill>
              </a:rPr>
              <a:t>平巷和斜井电缆悬挂应设置在风水管路另一侧。</a:t>
            </a:r>
            <a:endParaRPr lang="zh-CN" altLang="en-US" sz="2800" dirty="0">
              <a:solidFill>
                <a:srgbClr val="FF3300"/>
              </a:solidFill>
            </a:endParaRPr>
          </a:p>
          <a:p>
            <a:r>
              <a:rPr lang="en-US" altLang="zh-CN" sz="2800">
                <a:solidFill>
                  <a:srgbClr val="FF3300"/>
                </a:solidFill>
              </a:rPr>
              <a:t>c </a:t>
            </a:r>
            <a:r>
              <a:rPr lang="zh-CN" altLang="en-US" sz="2800" dirty="0">
                <a:solidFill>
                  <a:srgbClr val="FF3300"/>
                </a:solidFill>
              </a:rPr>
              <a:t>电缆接地芯线不准兼作其它用途。</a:t>
            </a:r>
            <a:endParaRPr lang="zh-CN" altLang="en-US" sz="2800" dirty="0">
              <a:solidFill>
                <a:srgbClr val="FF3300"/>
              </a:solidFill>
            </a:endParaRPr>
          </a:p>
          <a:p>
            <a:r>
              <a:rPr lang="en-US" altLang="zh-CN" sz="2800">
                <a:solidFill>
                  <a:srgbClr val="FF3300"/>
                </a:solidFill>
              </a:rPr>
              <a:t>d </a:t>
            </a:r>
            <a:r>
              <a:rPr lang="zh-CN" altLang="en-US" sz="2800" dirty="0">
                <a:solidFill>
                  <a:srgbClr val="FF3300"/>
                </a:solidFill>
              </a:rPr>
              <a:t>通讯线路与照明线路不得在同一侧，照明线路与动力线路应保持</a:t>
            </a:r>
            <a:r>
              <a:rPr lang="en-US" altLang="zh-CN" sz="2800">
                <a:solidFill>
                  <a:srgbClr val="FF3300"/>
                </a:solidFill>
              </a:rPr>
              <a:t>0.2m</a:t>
            </a:r>
            <a:r>
              <a:rPr lang="zh-CN" altLang="en-US" sz="2800" dirty="0">
                <a:solidFill>
                  <a:srgbClr val="FF3300"/>
                </a:solidFill>
              </a:rPr>
              <a:t>距离。</a:t>
            </a:r>
            <a:endParaRPr lang="zh-CN" altLang="en-US" sz="2800" dirty="0">
              <a:solidFill>
                <a:srgbClr val="FF3300"/>
              </a:solidFill>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占位符 553985"/>
          <p:cNvSpPr>
            <a:spLocks noGrp="1"/>
          </p:cNvSpPr>
          <p:nvPr>
            <p:ph idx="1"/>
          </p:nvPr>
        </p:nvSpPr>
        <p:spPr>
          <a:xfrm>
            <a:off x="0" y="1270000"/>
            <a:ext cx="9144000" cy="4967288"/>
          </a:xfrm>
        </p:spPr>
        <p:txBody>
          <a:bodyPr anchor="t" anchorCtr="0"/>
          <a:p>
            <a:pPr>
              <a:buNone/>
            </a:pPr>
            <a:r>
              <a:rPr lang="zh-CN" altLang="en-US"/>
              <a:t>     </a:t>
            </a:r>
            <a:r>
              <a:rPr lang="zh-CN" altLang="en-US" dirty="0"/>
              <a:t>    </a:t>
            </a:r>
            <a:r>
              <a:rPr lang="en-US" altLang="zh-CN" sz="2800">
                <a:solidFill>
                  <a:srgbClr val="FF3300"/>
                </a:solidFill>
              </a:rPr>
              <a:t>11.12.5  </a:t>
            </a:r>
            <a:r>
              <a:rPr lang="zh-CN" altLang="en-US" sz="2800" dirty="0">
                <a:solidFill>
                  <a:srgbClr val="FF3300"/>
                </a:solidFill>
              </a:rPr>
              <a:t>明火照明只准用于无瓦斯、无矿尘爆炸危险的井巷。使用明火照明的井巷不准堆放易燃物料。使用电石灯照明时，井下不得存放电石桶。 </a:t>
            </a:r>
            <a:endParaRPr lang="zh-CN" altLang="en-US" sz="2800" dirty="0">
              <a:solidFill>
                <a:srgbClr val="FF3300"/>
              </a:solidFill>
            </a:endParaRPr>
          </a:p>
          <a:p>
            <a:pPr>
              <a:buNone/>
            </a:pPr>
            <a:endParaRPr lang="zh-CN" altLang="en-US" sz="2800" dirty="0">
              <a:solidFill>
                <a:srgbClr val="FF3300"/>
              </a:solidFill>
            </a:endParaRPr>
          </a:p>
          <a:p>
            <a:pPr>
              <a:buNone/>
            </a:pPr>
            <a:r>
              <a:rPr lang="zh-CN" altLang="en-US" sz="2800" dirty="0">
                <a:solidFill>
                  <a:srgbClr val="FF3300"/>
                </a:solidFill>
              </a:rPr>
              <a:t>           </a:t>
            </a:r>
            <a:r>
              <a:rPr lang="en-US" altLang="zh-CN" sz="2800">
                <a:solidFill>
                  <a:srgbClr val="FF3300"/>
                </a:solidFill>
              </a:rPr>
              <a:t>11.12.6  </a:t>
            </a:r>
            <a:r>
              <a:rPr lang="zh-CN" altLang="en-US" sz="2800" dirty="0">
                <a:solidFill>
                  <a:srgbClr val="FF3300"/>
                </a:solidFill>
              </a:rPr>
              <a:t>电气照明</a:t>
            </a:r>
            <a:r>
              <a:rPr lang="en-US" altLang="zh-CN" sz="2800">
                <a:solidFill>
                  <a:srgbClr val="FF3300"/>
                </a:solidFill>
              </a:rPr>
              <a:t>,</a:t>
            </a:r>
            <a:r>
              <a:rPr lang="zh-CN" altLang="en-US" sz="2800" dirty="0">
                <a:solidFill>
                  <a:srgbClr val="FF3300"/>
                </a:solidFill>
              </a:rPr>
              <a:t>运输主巷照明电压应小于</a:t>
            </a:r>
            <a:r>
              <a:rPr lang="en-US" altLang="zh-CN" sz="2800">
                <a:solidFill>
                  <a:srgbClr val="FF3300"/>
                </a:solidFill>
              </a:rPr>
              <a:t>220V</a:t>
            </a:r>
            <a:r>
              <a:rPr lang="zh-CN" altLang="en-US" sz="2800" dirty="0">
                <a:solidFill>
                  <a:srgbClr val="FF3300"/>
                </a:solidFill>
              </a:rPr>
              <a:t>工作面照明电压应小于</a:t>
            </a:r>
            <a:r>
              <a:rPr lang="en-US" altLang="zh-CN" sz="2800">
                <a:solidFill>
                  <a:srgbClr val="FF3300"/>
                </a:solidFill>
              </a:rPr>
              <a:t>36V</a:t>
            </a:r>
            <a:r>
              <a:rPr lang="zh-CN" altLang="en-US" sz="2800" dirty="0">
                <a:solidFill>
                  <a:srgbClr val="FF3300"/>
                </a:solidFill>
              </a:rPr>
              <a:t>。 </a:t>
            </a:r>
            <a:endParaRPr lang="zh-CN" altLang="en-US" sz="2800" dirty="0">
              <a:solidFill>
                <a:srgbClr val="FF3300"/>
              </a:solidFill>
            </a:endParaRPr>
          </a:p>
          <a:p>
            <a:pPr>
              <a:buNone/>
            </a:pPr>
            <a:endParaRPr lang="zh-CN" altLang="en-US" sz="2800" dirty="0">
              <a:solidFill>
                <a:srgbClr val="FF3300"/>
              </a:solidFill>
            </a:endParaRPr>
          </a:p>
          <a:p>
            <a:pPr>
              <a:buNone/>
            </a:pPr>
            <a:r>
              <a:rPr lang="zh-CN" altLang="en-US" sz="2800" dirty="0">
                <a:solidFill>
                  <a:srgbClr val="FF3300"/>
                </a:solidFill>
              </a:rPr>
              <a:t>          </a:t>
            </a:r>
            <a:r>
              <a:rPr lang="en-US" altLang="zh-CN" sz="2800">
                <a:solidFill>
                  <a:srgbClr val="FF3300"/>
                </a:solidFill>
              </a:rPr>
              <a:t>11.12.7  </a:t>
            </a:r>
            <a:r>
              <a:rPr lang="zh-CN" altLang="en-US" sz="2800" dirty="0">
                <a:solidFill>
                  <a:srgbClr val="FF3300"/>
                </a:solidFill>
              </a:rPr>
              <a:t>运输巷道，应每隔</a:t>
            </a:r>
            <a:r>
              <a:rPr lang="en-US" altLang="zh-CN" sz="2800">
                <a:solidFill>
                  <a:srgbClr val="FF3300"/>
                </a:solidFill>
              </a:rPr>
              <a:t>10</a:t>
            </a:r>
            <a:r>
              <a:rPr lang="zh-CN" altLang="en-US" sz="2800" dirty="0">
                <a:solidFill>
                  <a:srgbClr val="FF3300"/>
                </a:solidFill>
              </a:rPr>
              <a:t>～</a:t>
            </a:r>
            <a:r>
              <a:rPr lang="en-US" altLang="zh-CN" sz="2800">
                <a:solidFill>
                  <a:srgbClr val="FF3300"/>
                </a:solidFill>
              </a:rPr>
              <a:t>15m</a:t>
            </a:r>
            <a:r>
              <a:rPr lang="zh-CN" altLang="en-US" sz="2800" dirty="0">
                <a:solidFill>
                  <a:srgbClr val="FF3300"/>
                </a:solidFill>
              </a:rPr>
              <a:t>安装照明灯。 </a:t>
            </a:r>
            <a:endParaRPr lang="zh-CN" altLang="en-US" sz="2800" dirty="0">
              <a:solidFill>
                <a:srgbClr val="FF3300"/>
              </a:solidFill>
            </a:endParaRPr>
          </a:p>
          <a:p>
            <a:pPr>
              <a:buNone/>
            </a:pPr>
            <a:endParaRPr lang="zh-CN" altLang="en-US" sz="2800" dirty="0">
              <a:solidFill>
                <a:srgbClr val="FF3300"/>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7" name="图片 1"/>
          <p:cNvPicPr>
            <a:picLocks noChangeAspect="1"/>
          </p:cNvPicPr>
          <p:nvPr/>
        </p:nvPicPr>
        <p:blipFill>
          <a:blip r:embed="rId1"/>
          <a:stretch>
            <a:fillRect/>
          </a:stretch>
        </p:blipFill>
        <p:spPr>
          <a:xfrm>
            <a:off x="323850" y="777875"/>
            <a:ext cx="5264150" cy="5208588"/>
          </a:xfrm>
          <a:prstGeom prst="rect">
            <a:avLst/>
          </a:prstGeom>
          <a:noFill/>
          <a:ln w="9525">
            <a:noFill/>
          </a:ln>
        </p:spPr>
      </p:pic>
      <p:pic>
        <p:nvPicPr>
          <p:cNvPr id="60418" name="图片 2"/>
          <p:cNvPicPr>
            <a:picLocks noChangeAspect="1"/>
          </p:cNvPicPr>
          <p:nvPr/>
        </p:nvPicPr>
        <p:blipFill>
          <a:blip r:embed="rId2"/>
          <a:stretch>
            <a:fillRect/>
          </a:stretch>
        </p:blipFill>
        <p:spPr>
          <a:xfrm>
            <a:off x="5675313" y="777875"/>
            <a:ext cx="3098800" cy="2376488"/>
          </a:xfrm>
          <a:prstGeom prst="rect">
            <a:avLst/>
          </a:prstGeom>
          <a:noFill/>
          <a:ln w="9525">
            <a:noFill/>
          </a:ln>
        </p:spPr>
      </p:pic>
      <p:pic>
        <p:nvPicPr>
          <p:cNvPr id="60419" name="图片 3"/>
          <p:cNvPicPr>
            <a:picLocks noChangeAspect="1"/>
          </p:cNvPicPr>
          <p:nvPr/>
        </p:nvPicPr>
        <p:blipFill>
          <a:blip r:embed="rId3"/>
          <a:stretch>
            <a:fillRect/>
          </a:stretch>
        </p:blipFill>
        <p:spPr>
          <a:xfrm>
            <a:off x="5675313" y="3275013"/>
            <a:ext cx="3098800" cy="2711450"/>
          </a:xfrm>
          <a:prstGeom prst="rect">
            <a:avLst/>
          </a:prstGeom>
          <a:noFill/>
          <a:ln w="9525">
            <a:noFill/>
          </a:ln>
        </p:spPr>
      </p:pic>
      <p:sp>
        <p:nvSpPr>
          <p:cNvPr id="60420" name="文本框 4"/>
          <p:cNvSpPr txBox="1"/>
          <p:nvPr/>
        </p:nvSpPr>
        <p:spPr>
          <a:xfrm>
            <a:off x="0" y="6092825"/>
            <a:ext cx="9144000" cy="523875"/>
          </a:xfrm>
          <a:prstGeom prst="rect">
            <a:avLst/>
          </a:prstGeom>
          <a:noFill/>
          <a:ln w="9525">
            <a:noFill/>
          </a:ln>
        </p:spPr>
        <p:txBody>
          <a:bodyPr anchor="t" anchorCtr="0">
            <a:spAutoFit/>
          </a:bodyPr>
          <a:p>
            <a:r>
              <a:rPr lang="en-US" altLang="zh-CN" sz="2800" dirty="0">
                <a:solidFill>
                  <a:srgbClr val="FF0000"/>
                </a:solidFill>
                <a:latin typeface="Arial" panose="020B0604020202020204" pitchFamily="34" charset="0"/>
                <a:ea typeface="微软雅黑" panose="020B0503020204020204" pitchFamily="34" charset="-122"/>
              </a:rPr>
              <a:t>2020</a:t>
            </a:r>
            <a:r>
              <a:rPr lang="zh-CN" altLang="en-US" sz="2800" dirty="0">
                <a:solidFill>
                  <a:srgbClr val="FF0000"/>
                </a:solidFill>
                <a:latin typeface="Arial" panose="020B0604020202020204" pitchFamily="34" charset="0"/>
                <a:ea typeface="微软雅黑" panose="020B0503020204020204" pitchFamily="34" charset="-122"/>
              </a:rPr>
              <a:t>年3月30日15时，凉山发生森林火灾，</a:t>
            </a:r>
            <a:r>
              <a:rPr lang="en-US" altLang="zh-CN" sz="2800" dirty="0">
                <a:solidFill>
                  <a:srgbClr val="FF0000"/>
                </a:solidFill>
                <a:latin typeface="Arial" panose="020B0604020202020204" pitchFamily="34" charset="0"/>
                <a:ea typeface="微软雅黑" panose="020B0503020204020204" pitchFamily="34" charset="-122"/>
              </a:rPr>
              <a:t>21</a:t>
            </a:r>
            <a:r>
              <a:rPr lang="zh-CN" altLang="en-US" sz="2800" dirty="0">
                <a:solidFill>
                  <a:srgbClr val="FF0000"/>
                </a:solidFill>
                <a:latin typeface="Arial" panose="020B0604020202020204" pitchFamily="34" charset="0"/>
                <a:ea typeface="微软雅黑" panose="020B0503020204020204" pitchFamily="34" charset="-122"/>
              </a:rPr>
              <a:t>人牺牲</a:t>
            </a:r>
            <a:endParaRPr lang="zh-CN" altLang="en-US" sz="2800" dirty="0">
              <a:solidFill>
                <a:srgbClr val="FF0000"/>
              </a:solidFill>
              <a:latin typeface="Arial" panose="020B0604020202020204" pitchFamily="34" charset="0"/>
              <a:ea typeface="微软雅黑" panose="020B0503020204020204" pitchFamily="34" charset="-122"/>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标题 264193"/>
          <p:cNvSpPr>
            <a:spLocks noGrp="1"/>
          </p:cNvSpPr>
          <p:nvPr>
            <p:ph type="title" idx="4294967295"/>
          </p:nvPr>
        </p:nvSpPr>
        <p:spPr>
          <a:xfrm>
            <a:off x="0" y="5805488"/>
            <a:ext cx="9144000" cy="711200"/>
          </a:xfrm>
        </p:spPr>
        <p:txBody>
          <a:bodyPr vert="horz" wrap="square" lIns="91440" tIns="45720" rIns="91440" bIns="45720" anchor="ctr" anchorCtr="0"/>
          <a:p>
            <a:br>
              <a:rPr lang="zh-CN" altLang="en-US" sz="4000" b="1" dirty="0"/>
            </a:br>
            <a:endParaRPr lang="zh-CN" altLang="en-US" sz="4000" b="1" dirty="0"/>
          </a:p>
        </p:txBody>
      </p:sp>
      <p:pic>
        <p:nvPicPr>
          <p:cNvPr id="61442" name="图片 264196" descr="210319827257287_101"/>
          <p:cNvPicPr>
            <a:picLocks noChangeAspect="1"/>
          </p:cNvPicPr>
          <p:nvPr/>
        </p:nvPicPr>
        <p:blipFill>
          <a:blip r:embed="rId1"/>
          <a:stretch>
            <a:fillRect/>
          </a:stretch>
        </p:blipFill>
        <p:spPr>
          <a:xfrm>
            <a:off x="250825" y="1052513"/>
            <a:ext cx="8569325" cy="4610100"/>
          </a:xfrm>
          <a:prstGeom prst="rect">
            <a:avLst/>
          </a:prstGeom>
          <a:noFill/>
          <a:ln w="9525">
            <a:noFill/>
          </a:ln>
        </p:spPr>
      </p:pic>
      <p:sp>
        <p:nvSpPr>
          <p:cNvPr id="61443" name="矩形 264197"/>
          <p:cNvSpPr/>
          <p:nvPr/>
        </p:nvSpPr>
        <p:spPr>
          <a:xfrm>
            <a:off x="0" y="5805488"/>
            <a:ext cx="9144000" cy="519112"/>
          </a:xfrm>
          <a:prstGeom prst="rect">
            <a:avLst/>
          </a:prstGeom>
          <a:noFill/>
          <a:ln w="9525">
            <a:noFill/>
          </a:ln>
        </p:spPr>
        <p:txBody>
          <a:bodyPr anchor="t" anchorCtr="0">
            <a:spAutoFit/>
          </a:bodyPr>
          <a:p>
            <a:r>
              <a:rPr lang="en-US" altLang="zh-CN" sz="2800" dirty="0">
                <a:solidFill>
                  <a:srgbClr val="FF0000"/>
                </a:solidFill>
                <a:latin typeface="Arial" panose="020B0604020202020204" pitchFamily="34" charset="0"/>
                <a:ea typeface="微软雅黑" panose="020B0503020204020204" pitchFamily="34" charset="-122"/>
              </a:rPr>
              <a:t> </a:t>
            </a:r>
            <a:r>
              <a:rPr lang="en-US" altLang="zh-CN" sz="2800" dirty="0">
                <a:solidFill>
                  <a:srgbClr val="FF0000"/>
                </a:solidFill>
                <a:latin typeface="Times New Roman" panose="02020603050405020304" pitchFamily="18" charset="0"/>
                <a:ea typeface="微软雅黑" panose="020B0503020204020204" pitchFamily="34" charset="-122"/>
              </a:rPr>
              <a:t>4</a:t>
            </a:r>
            <a:r>
              <a:rPr lang="zh-CN" altLang="en-US" sz="2800" dirty="0">
                <a:solidFill>
                  <a:srgbClr val="FF0000"/>
                </a:solidFill>
                <a:latin typeface="Times New Roman" panose="02020603050405020304" pitchFamily="18" charset="0"/>
                <a:ea typeface="微软雅黑" panose="020B0503020204020204" pitchFamily="34" charset="-122"/>
              </a:rPr>
              <a:t>月</a:t>
            </a:r>
            <a:r>
              <a:rPr lang="en-US" altLang="zh-CN" sz="2800" dirty="0">
                <a:solidFill>
                  <a:srgbClr val="FF0000"/>
                </a:solidFill>
                <a:latin typeface="Times New Roman" panose="02020603050405020304" pitchFamily="18" charset="0"/>
                <a:ea typeface="微软雅黑" panose="020B0503020204020204" pitchFamily="34" charset="-122"/>
              </a:rPr>
              <a:t>1</a:t>
            </a:r>
            <a:r>
              <a:rPr lang="zh-CN" altLang="en-US" sz="2800" dirty="0">
                <a:solidFill>
                  <a:srgbClr val="FF0000"/>
                </a:solidFill>
                <a:latin typeface="Times New Roman" panose="02020603050405020304" pitchFamily="18" charset="0"/>
                <a:ea typeface="微软雅黑" panose="020B0503020204020204" pitchFamily="34" charset="-122"/>
              </a:rPr>
              <a:t>日四川凉山</a:t>
            </a:r>
            <a:r>
              <a:rPr lang="zh-CN" altLang="en-US" sz="2800" dirty="0">
                <a:solidFill>
                  <a:srgbClr val="FF0000"/>
                </a:solidFill>
                <a:latin typeface="Arial" panose="020B0604020202020204" pitchFamily="34" charset="0"/>
                <a:ea typeface="微软雅黑" panose="020B0503020204020204" pitchFamily="34" charset="-122"/>
              </a:rPr>
              <a:t>森林火灾造成</a:t>
            </a:r>
            <a:r>
              <a:rPr lang="en-US" altLang="zh-CN" sz="2800" dirty="0">
                <a:solidFill>
                  <a:srgbClr val="FF0000"/>
                </a:solidFill>
                <a:latin typeface="Arial" panose="020B0604020202020204" pitchFamily="34" charset="0"/>
                <a:ea typeface="微软雅黑" panose="020B0503020204020204" pitchFamily="34" charset="-122"/>
              </a:rPr>
              <a:t>31</a:t>
            </a:r>
            <a:r>
              <a:rPr lang="zh-CN" altLang="en-US" sz="2800" dirty="0">
                <a:solidFill>
                  <a:srgbClr val="FF0000"/>
                </a:solidFill>
                <a:latin typeface="Arial" panose="020B0604020202020204" pitchFamily="34" charset="0"/>
                <a:ea typeface="微软雅黑" panose="020B0503020204020204" pitchFamily="34" charset="-122"/>
              </a:rPr>
              <a:t>死亡（</a:t>
            </a:r>
            <a:r>
              <a:rPr lang="en-US" altLang="zh-CN" sz="2800" dirty="0">
                <a:solidFill>
                  <a:srgbClr val="FF0000"/>
                </a:solidFill>
                <a:latin typeface="Arial" panose="020B0604020202020204" pitchFamily="34" charset="0"/>
                <a:ea typeface="微软雅黑" panose="020B0503020204020204" pitchFamily="34" charset="-122"/>
              </a:rPr>
              <a:t>27</a:t>
            </a:r>
            <a:r>
              <a:rPr lang="zh-CN" altLang="en-US" sz="2800" dirty="0">
                <a:solidFill>
                  <a:srgbClr val="FF0000"/>
                </a:solidFill>
                <a:latin typeface="Arial" panose="020B0604020202020204" pitchFamily="34" charset="0"/>
                <a:ea typeface="微软雅黑" panose="020B0503020204020204" pitchFamily="34" charset="-122"/>
              </a:rPr>
              <a:t>名消防官兵）</a:t>
            </a:r>
            <a:endParaRPr lang="zh-CN" altLang="en-US" sz="2800" dirty="0">
              <a:solidFill>
                <a:srgbClr val="FF0000"/>
              </a:solidFill>
              <a:latin typeface="Arial" panose="020B0604020202020204" pitchFamily="34" charset="0"/>
              <a:ea typeface="微软雅黑" panose="020B0503020204020204" pitchFamily="34" charset="-122"/>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2465" name="图片 1"/>
          <p:cNvPicPr>
            <a:picLocks noChangeAspect="1"/>
          </p:cNvPicPr>
          <p:nvPr/>
        </p:nvPicPr>
        <p:blipFill>
          <a:blip r:embed="rId1"/>
          <a:srcRect b="8655"/>
          <a:stretch>
            <a:fillRect/>
          </a:stretch>
        </p:blipFill>
        <p:spPr>
          <a:xfrm>
            <a:off x="427038" y="676275"/>
            <a:ext cx="3859212" cy="5732463"/>
          </a:xfrm>
          <a:prstGeom prst="rect">
            <a:avLst/>
          </a:prstGeom>
          <a:noFill/>
          <a:ln w="9525">
            <a:noFill/>
          </a:ln>
        </p:spPr>
      </p:pic>
      <p:pic>
        <p:nvPicPr>
          <p:cNvPr id="62466" name="图片 3"/>
          <p:cNvPicPr>
            <a:picLocks noChangeAspect="1"/>
          </p:cNvPicPr>
          <p:nvPr/>
        </p:nvPicPr>
        <p:blipFill>
          <a:blip r:embed="rId2"/>
          <a:stretch>
            <a:fillRect/>
          </a:stretch>
        </p:blipFill>
        <p:spPr>
          <a:xfrm>
            <a:off x="4348163" y="3500438"/>
            <a:ext cx="4410075" cy="2908300"/>
          </a:xfrm>
          <a:prstGeom prst="rect">
            <a:avLst/>
          </a:prstGeom>
          <a:noFill/>
          <a:ln w="9525">
            <a:noFill/>
          </a:ln>
        </p:spPr>
      </p:pic>
      <p:pic>
        <p:nvPicPr>
          <p:cNvPr id="62467" name="图片 4"/>
          <p:cNvPicPr>
            <a:picLocks noChangeAspect="1"/>
          </p:cNvPicPr>
          <p:nvPr/>
        </p:nvPicPr>
        <p:blipFill>
          <a:blip r:embed="rId3"/>
          <a:stretch>
            <a:fillRect/>
          </a:stretch>
        </p:blipFill>
        <p:spPr>
          <a:xfrm>
            <a:off x="4348163" y="676275"/>
            <a:ext cx="4411662" cy="2709863"/>
          </a:xfrm>
          <a:prstGeom prst="rect">
            <a:avLst/>
          </a:prstGeom>
          <a:noFill/>
          <a:ln w="9525">
            <a:noFill/>
          </a:ln>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23850" y="624840"/>
            <a:ext cx="8548370" cy="5989320"/>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67995" y="548323"/>
            <a:ext cx="8229600" cy="1143000"/>
          </a:xfrm>
        </p:spPr>
        <p:txBody>
          <a:bodyPr/>
          <a:p>
            <a:r>
              <a:rPr lang="zh-CN" altLang="en-US" b="1">
                <a:solidFill>
                  <a:srgbClr val="FF0000"/>
                </a:solidFill>
                <a:latin typeface="微软雅黑" panose="020B0503020204020204" pitchFamily="34" charset="-122"/>
                <a:ea typeface="微软雅黑" panose="020B0503020204020204" pitchFamily="34" charset="-122"/>
              </a:rPr>
              <a:t>森林防火安全知识</a:t>
            </a:r>
            <a:endParaRPr lang="zh-CN" altLang="en-US" b="1">
              <a:solidFill>
                <a:srgbClr val="FF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07950" y="1484630"/>
            <a:ext cx="8865235" cy="499300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59385" y="1011555"/>
            <a:ext cx="8847455" cy="54832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22580" y="1047750"/>
            <a:ext cx="8754745" cy="542671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p:cNvGrpSpPr/>
          <p:nvPr/>
        </p:nvGrpSpPr>
        <p:grpSpPr>
          <a:xfrm>
            <a:off x="179388" y="981075"/>
            <a:ext cx="8642350" cy="5400675"/>
            <a:chOff x="0" y="0"/>
            <a:chExt cx="5760" cy="4320"/>
          </a:xfrm>
        </p:grpSpPr>
        <p:sp>
          <p:nvSpPr>
            <p:cNvPr id="20485" name="Rectangle 3"/>
            <p:cNvSpPr/>
            <p:nvPr/>
          </p:nvSpPr>
          <p:spPr>
            <a:xfrm>
              <a:off x="3024" y="3801"/>
              <a:ext cx="2532" cy="519"/>
            </a:xfrm>
            <a:prstGeom prst="rect">
              <a:avLst/>
            </a:prstGeom>
            <a:noFill/>
            <a:ln w="9525">
              <a:noFill/>
            </a:ln>
          </p:spPr>
          <p:txBody>
            <a:bodyPr lIns="0" tIns="0" rIns="0" bIns="0" anchor="ctr" anchorCtr="0"/>
            <a:lstStyle/>
            <a:p>
              <a:pPr algn="ctr"/>
              <a:r>
                <a:rPr lang="zh-CN" altLang="en-US" sz="4000" b="0" dirty="0">
                  <a:solidFill>
                    <a:schemeClr val="tx2"/>
                  </a:solidFill>
                  <a:latin typeface="Arial" panose="020B0604020202020204" pitchFamily="34" charset="0"/>
                  <a:ea typeface="黑体" panose="02010609060101010101" pitchFamily="49" charset="-122"/>
                </a:rPr>
                <a:t>主讲教官 吴悔</a:t>
              </a:r>
              <a:endParaRPr lang="zh-CN" altLang="en-US" sz="4000" b="0" dirty="0">
                <a:solidFill>
                  <a:schemeClr val="tx2"/>
                </a:solidFill>
                <a:latin typeface="Arial" panose="020B0604020202020204" pitchFamily="34" charset="0"/>
                <a:ea typeface="黑体" panose="02010609060101010101" pitchFamily="49" charset="-122"/>
              </a:endParaRPr>
            </a:p>
          </p:txBody>
        </p:sp>
        <p:pic>
          <p:nvPicPr>
            <p:cNvPr id="20486" name="Picture 4" descr="四进"/>
            <p:cNvPicPr>
              <a:picLocks noChangeAspect="1"/>
            </p:cNvPicPr>
            <p:nvPr/>
          </p:nvPicPr>
          <p:blipFill>
            <a:blip r:embed="rId1"/>
            <a:srcRect t="45810" b="24791"/>
            <a:stretch>
              <a:fillRect/>
            </a:stretch>
          </p:blipFill>
          <p:spPr>
            <a:xfrm>
              <a:off x="0" y="1525"/>
              <a:ext cx="5760" cy="2219"/>
            </a:xfrm>
            <a:prstGeom prst="rect">
              <a:avLst/>
            </a:prstGeom>
            <a:noFill/>
            <a:ln w="9525">
              <a:noFill/>
            </a:ln>
          </p:spPr>
        </p:pic>
        <p:pic>
          <p:nvPicPr>
            <p:cNvPr id="20487" name="Picture 5" descr="四进"/>
            <p:cNvPicPr>
              <a:picLocks noChangeAspect="1"/>
            </p:cNvPicPr>
            <p:nvPr/>
          </p:nvPicPr>
          <p:blipFill>
            <a:blip r:embed="rId1"/>
            <a:srcRect b="64699"/>
            <a:stretch>
              <a:fillRect/>
            </a:stretch>
          </p:blipFill>
          <p:spPr>
            <a:xfrm>
              <a:off x="0" y="0"/>
              <a:ext cx="5760" cy="1525"/>
            </a:xfrm>
            <a:prstGeom prst="rect">
              <a:avLst/>
            </a:prstGeom>
            <a:noFill/>
            <a:ln w="9525">
              <a:noFill/>
            </a:ln>
          </p:spPr>
        </p:pic>
        <p:pic>
          <p:nvPicPr>
            <p:cNvPr id="20488" name="Picture 7" descr="图片10"/>
            <p:cNvPicPr>
              <a:picLocks noChangeAspect="1"/>
            </p:cNvPicPr>
            <p:nvPr/>
          </p:nvPicPr>
          <p:blipFill>
            <a:blip r:embed="rId2"/>
            <a:srcRect l="34221" t="31161" r="57481" b="19008"/>
            <a:stretch>
              <a:fillRect/>
            </a:stretch>
          </p:blipFill>
          <p:spPr>
            <a:xfrm>
              <a:off x="295" y="0"/>
              <a:ext cx="407" cy="363"/>
            </a:xfrm>
            <a:prstGeom prst="rect">
              <a:avLst/>
            </a:prstGeom>
            <a:solidFill>
              <a:schemeClr val="accent2"/>
            </a:solidFill>
            <a:ln w="9525">
              <a:noFill/>
            </a:ln>
          </p:spPr>
        </p:pic>
        <p:pic>
          <p:nvPicPr>
            <p:cNvPr id="20489" name="Picture 8" descr="图片10"/>
            <p:cNvPicPr>
              <a:picLocks noChangeAspect="1"/>
            </p:cNvPicPr>
            <p:nvPr/>
          </p:nvPicPr>
          <p:blipFill>
            <a:blip r:embed="rId2"/>
            <a:srcRect l="42545" t="25009" r="50055" b="19008"/>
            <a:stretch>
              <a:fillRect/>
            </a:stretch>
          </p:blipFill>
          <p:spPr>
            <a:xfrm>
              <a:off x="793" y="119"/>
              <a:ext cx="363" cy="408"/>
            </a:xfrm>
            <a:prstGeom prst="rect">
              <a:avLst/>
            </a:prstGeom>
            <a:solidFill>
              <a:srgbClr val="FFFF00"/>
            </a:solidFill>
            <a:ln w="9525">
              <a:noFill/>
            </a:ln>
          </p:spPr>
        </p:pic>
        <p:pic>
          <p:nvPicPr>
            <p:cNvPr id="20490" name="Picture 9" descr="图片10"/>
            <p:cNvPicPr>
              <a:picLocks noChangeAspect="1"/>
            </p:cNvPicPr>
            <p:nvPr/>
          </p:nvPicPr>
          <p:blipFill>
            <a:blip r:embed="rId2"/>
            <a:srcRect l="49944" t="18697" r="42683" b="19008"/>
            <a:stretch>
              <a:fillRect/>
            </a:stretch>
          </p:blipFill>
          <p:spPr>
            <a:xfrm>
              <a:off x="1247" y="210"/>
              <a:ext cx="362" cy="454"/>
            </a:xfrm>
            <a:prstGeom prst="rect">
              <a:avLst/>
            </a:prstGeom>
            <a:solidFill>
              <a:srgbClr val="FF0000"/>
            </a:solidFill>
            <a:ln w="9525">
              <a:noFill/>
            </a:ln>
          </p:spPr>
        </p:pic>
        <p:pic>
          <p:nvPicPr>
            <p:cNvPr id="20491" name="Picture 10" descr="图片10"/>
            <p:cNvPicPr>
              <a:picLocks noChangeAspect="1"/>
            </p:cNvPicPr>
            <p:nvPr/>
          </p:nvPicPr>
          <p:blipFill>
            <a:blip r:embed="rId2"/>
            <a:srcRect l="57343" t="31161" r="35239" b="19008"/>
            <a:stretch>
              <a:fillRect/>
            </a:stretch>
          </p:blipFill>
          <p:spPr>
            <a:xfrm>
              <a:off x="1746" y="346"/>
              <a:ext cx="364" cy="363"/>
            </a:xfrm>
            <a:prstGeom prst="rect">
              <a:avLst/>
            </a:prstGeom>
            <a:solidFill>
              <a:srgbClr val="0099FF"/>
            </a:solidFill>
            <a:ln w="9525">
              <a:noFill/>
            </a:ln>
          </p:spPr>
        </p:pic>
      </p:grpSp>
      <p:sp>
        <p:nvSpPr>
          <p:cNvPr id="14346" name="AutoShape 11"/>
          <p:cNvSpPr/>
          <p:nvPr/>
        </p:nvSpPr>
        <p:spPr>
          <a:xfrm>
            <a:off x="8820150" y="6524625"/>
            <a:ext cx="179388" cy="179388"/>
          </a:xfrm>
          <a:prstGeom prst="actionButtonForwardNext">
            <a:avLst/>
          </a:prstGeom>
          <a:solidFill>
            <a:srgbClr val="C0C0C0"/>
          </a:solidFill>
          <a:ln w="9525">
            <a:noFill/>
          </a:ln>
        </p:spPr>
        <p:txBody>
          <a:bodyPr wrap="none" anchor="ctr" anchorCtr="0"/>
          <a:lstStyle/>
          <a:p>
            <a:pPr eaLnBrk="1" hangingPunct="1"/>
            <a:endParaRPr lang="zh-CN" altLang="en-US" sz="1800" b="0" dirty="0">
              <a:latin typeface="Arial" panose="020B0604020202020204" pitchFamily="34" charset="0"/>
              <a:ea typeface="宋体" panose="02010600030101010101" pitchFamily="2" charset="-122"/>
            </a:endParaRPr>
          </a:p>
        </p:txBody>
      </p:sp>
      <p:pic>
        <p:nvPicPr>
          <p:cNvPr id="14347" name="音乐课件ZZ0001.MP3">
            <a:hlinkClick r:id="" action="ppaction://media"/>
          </p:cNvPr>
          <p:cNvPicPr>
            <a:picLocks noRot="1" noChangeAspect="1"/>
          </p:cNvPicPr>
          <p:nvPr>
            <a:audioFile r:link="rId3"/>
            <p:extLst>
              <p:ext uri="{DAA4B4D4-6D71-4841-9C94-3DE7FCFB9230}">
                <p14:media xmlns:p14="http://schemas.microsoft.com/office/powerpoint/2010/main" r:link="rId4"/>
              </p:ext>
            </p:extLst>
          </p:nvPr>
        </p:nvPicPr>
        <p:blipFill>
          <a:blip r:embed="rId5"/>
          <a:stretch>
            <a:fillRect/>
          </a:stretch>
        </p:blipFill>
        <p:spPr>
          <a:xfrm>
            <a:off x="8839200" y="6021388"/>
            <a:ext cx="304800" cy="3048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box(in)">
                                      <p:cBhvr>
                                        <p:cTn id="7"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34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4196" fill="hold"/>
                                        <p:tgtEl>
                                          <p:spTgt spid="14347"/>
                                        </p:tgtEl>
                                      </p:cBhvr>
                                    </p:cmd>
                                  </p:childTnLst>
                                </p:cTn>
                              </p:par>
                            </p:childTnLst>
                          </p:cTn>
                        </p:par>
                      </p:childTnLst>
                    </p:cTn>
                  </p:par>
                </p:childTnLst>
              </p:cTn>
              <p:nextCondLst>
                <p:cond evt="onClick" delay="0">
                  <p:tgtEl>
                    <p:spTgt spid="1434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347"/>
                </p:tgtEl>
              </p:cMediaNode>
            </p:audio>
          </p:childTnLst>
        </p:cTn>
      </p:par>
    </p:tnLst>
    <p:bldLst>
      <p:bldP spid="143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73990" y="1052830"/>
            <a:ext cx="8796655" cy="5323205"/>
          </a:xfrm>
          <a:prstGeom prst="rect">
            <a:avLst/>
          </a:prstGeom>
          <a:noFill/>
        </p:spPr>
        <p:txBody>
          <a:bodyPr wrap="square" rtlCol="0" anchor="t">
            <a:spAutoFit/>
          </a:bodyPr>
          <a:p>
            <a:r>
              <a:rPr lang="zh-CN" altLang="en-US" sz="2000">
                <a:solidFill>
                  <a:srgbClr val="FF0000"/>
                </a:solidFill>
              </a:rPr>
              <a:t>火灾原因</a:t>
            </a:r>
            <a:endParaRPr lang="zh-CN" altLang="en-US" sz="2000">
              <a:solidFill>
                <a:srgbClr val="FF0000"/>
              </a:solidFill>
            </a:endParaRPr>
          </a:p>
          <a:p>
            <a:r>
              <a:rPr lang="zh-CN" altLang="en-US" sz="2000"/>
              <a:t>森林火灾的起因主要有两大类:人为火和自然火 :</a:t>
            </a:r>
            <a:endParaRPr lang="zh-CN" altLang="en-US" sz="2000"/>
          </a:p>
          <a:p>
            <a:endParaRPr lang="zh-CN" altLang="en-US" sz="2000"/>
          </a:p>
          <a:p>
            <a:r>
              <a:rPr lang="zh-CN" altLang="en-US" sz="2000">
                <a:solidFill>
                  <a:srgbClr val="FF0000"/>
                </a:solidFill>
              </a:rPr>
              <a:t>(一)人为火包括以下几种:</a:t>
            </a:r>
            <a:endParaRPr lang="zh-CN" altLang="en-US" sz="2000">
              <a:solidFill>
                <a:srgbClr val="FF0000"/>
              </a:solidFill>
            </a:endParaRPr>
          </a:p>
          <a:p>
            <a:endParaRPr lang="zh-CN" altLang="en-US" sz="2000"/>
          </a:p>
          <a:p>
            <a:r>
              <a:rPr lang="zh-CN" altLang="en-US" sz="2000"/>
              <a:t>1.生产性火源:农、林、牧业生产用火，林副业生产用火，工矿运输生产用火等;</a:t>
            </a:r>
            <a:endParaRPr lang="zh-CN" altLang="en-US" sz="2000"/>
          </a:p>
          <a:p>
            <a:endParaRPr lang="zh-CN" altLang="en-US" sz="2000"/>
          </a:p>
          <a:p>
            <a:r>
              <a:rPr lang="zh-CN" altLang="en-US" sz="2000"/>
              <a:t>2.非生产性火源:如野外炊烟，做饭，烧纸，取暖等;</a:t>
            </a:r>
            <a:endParaRPr lang="zh-CN" altLang="en-US" sz="2000"/>
          </a:p>
          <a:p>
            <a:endParaRPr lang="zh-CN" altLang="en-US" sz="2000"/>
          </a:p>
          <a:p>
            <a:r>
              <a:rPr lang="zh-CN" altLang="en-US" sz="2000"/>
              <a:t>3.故意纵火 :燃烧干草，燃放爆竹礼花等;</a:t>
            </a:r>
            <a:endParaRPr lang="zh-CN" altLang="en-US" sz="2000"/>
          </a:p>
          <a:p>
            <a:endParaRPr lang="zh-CN" altLang="en-US" sz="2000"/>
          </a:p>
          <a:p>
            <a:r>
              <a:rPr lang="zh-CN" altLang="en-US" sz="2000"/>
              <a:t>在人为火源引起的火灾中，以开垦烧荒、吸烟等引起的森林火灾最多。在我国的森林火灾中，由于炊烟、烧荒和上坟烧纸引起的火灾占了绝对数量。</a:t>
            </a:r>
            <a:endParaRPr lang="zh-CN" altLang="en-US" sz="2000"/>
          </a:p>
          <a:p>
            <a:endParaRPr lang="zh-CN" altLang="en-US" sz="2000"/>
          </a:p>
          <a:p>
            <a:r>
              <a:rPr lang="zh-CN" altLang="en-US" sz="2000">
                <a:solidFill>
                  <a:srgbClr val="FF0000"/>
                </a:solidFill>
              </a:rPr>
              <a:t>(二)自然火</a:t>
            </a:r>
            <a:r>
              <a:rPr lang="zh-CN" altLang="en-US" sz="2000"/>
              <a:t>:包括雷电火、自燃等。由自然火引起的森林火灾约占我国森林火灾总数的1%。</a:t>
            </a:r>
            <a:endParaRPr lang="zh-CN" altLang="en-US"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9705" y="913765"/>
            <a:ext cx="8750935" cy="5667375"/>
          </a:xfrm>
          <a:prstGeom prst="rect">
            <a:avLst/>
          </a:prstGeom>
          <a:noFill/>
        </p:spPr>
        <p:txBody>
          <a:bodyPr wrap="square" rtlCol="0" anchor="t">
            <a:noAutofit/>
          </a:bodyPr>
          <a:p>
            <a:r>
              <a:rPr lang="zh-CN" altLang="en-US" sz="1800">
                <a:solidFill>
                  <a:srgbClr val="FF0000"/>
                </a:solidFill>
              </a:rPr>
              <a:t>扑救森林火灾</a:t>
            </a:r>
            <a:endParaRPr lang="zh-CN" altLang="en-US" sz="1800">
              <a:solidFill>
                <a:srgbClr val="FF0000"/>
              </a:solidFill>
            </a:endParaRPr>
          </a:p>
          <a:p>
            <a:r>
              <a:rPr lang="zh-CN" altLang="en-US" sz="1800">
                <a:solidFill>
                  <a:srgbClr val="FF0000"/>
                </a:solidFill>
              </a:rPr>
              <a:t>(一)扑火时应如何强化安全措施</a:t>
            </a:r>
            <a:endParaRPr lang="zh-CN" altLang="en-US" sz="1800">
              <a:solidFill>
                <a:srgbClr val="FF0000"/>
              </a:solidFill>
            </a:endParaRPr>
          </a:p>
          <a:p>
            <a:endParaRPr lang="zh-CN" altLang="en-US" sz="1800"/>
          </a:p>
          <a:p>
            <a:r>
              <a:rPr lang="zh-CN" altLang="en-US" sz="1800"/>
              <a:t>强化扑火组织。一是派有扑火经验的同志担任前线指挥员。二是临时组织的扑火人员，必须指定区段和小组负责人。三是明确扑火纪律和安全事项。四是检查扑火用品是否符合要求，扑火服是否宽松、阻燃。五是加强火情侦察，组织好火场通信、救护和后勤保障。六是从火尾入场扑火，沿着火的俩翼火线扑打。七是不要直接迎风打火头，不要打上山火头，不要在悬崖、陡坡和破碎地形处打火，不要在大风天气下、烈火条件下直接扑火，不要在可燃物稠密处扑火。八是正确使用扑火机具。</a:t>
            </a:r>
            <a:endParaRPr lang="zh-CN" altLang="en-US" sz="1800"/>
          </a:p>
          <a:p>
            <a:endParaRPr lang="zh-CN" altLang="en-US" sz="1800"/>
          </a:p>
          <a:p>
            <a:r>
              <a:rPr lang="zh-CN" altLang="en-US" sz="1800">
                <a:solidFill>
                  <a:srgbClr val="FF0000"/>
                </a:solidFill>
              </a:rPr>
              <a:t>(二)脱险自救方法</a:t>
            </a:r>
            <a:endParaRPr lang="zh-CN" altLang="en-US" sz="1800">
              <a:solidFill>
                <a:srgbClr val="FF0000"/>
              </a:solidFill>
            </a:endParaRPr>
          </a:p>
          <a:p>
            <a:endParaRPr lang="zh-CN" altLang="en-US" sz="1800"/>
          </a:p>
          <a:p>
            <a:r>
              <a:rPr lang="zh-CN" altLang="en-US" sz="1800"/>
              <a:t>退入安全区。扑火队(组)在扑火时，要观察火场变化，万一出现飞火和气旋时，组织扑火人员进入火烧迹地、植被少、火焰低的地区。二是按规范点火自救。要统一指挥，选择在比较平坦的地方，一边按规范俯卧避险。发生危险时，应就近选择植被少的地方卧倒，脚朝火冲来的方向，扒开浮土直到见着湿土，把脸放进小坑里面，用衣服包住头，双手放在身体正面。四是按规范迎风突围。当风向突变，火掉头时，指挥员要果断下达突围命令，队员自己要当机立断，选择草较小，较少的地方，用衣服包住头，憋住一口气，迎风猛冲突围。人在7.5秒内应当可以突围。千万不能与火赛跑，只能对着火冲。</a:t>
            </a:r>
            <a:endParaRPr lang="zh-CN" altLang="en-US" sz="1800"/>
          </a:p>
          <a:p>
            <a:endParaRPr lang="zh-CN" altLang="en-US" sz="1800"/>
          </a:p>
          <a:p>
            <a:endParaRPr lang="zh-CN" altLang="en-US" sz="1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67995" y="1196975"/>
            <a:ext cx="8219440" cy="5200650"/>
          </a:xfrm>
          <a:prstGeom prst="rect">
            <a:avLst/>
          </a:prstGeom>
          <a:noFill/>
        </p:spPr>
        <p:txBody>
          <a:bodyPr wrap="square" rtlCol="0" anchor="t">
            <a:spAutoFit/>
          </a:bodyPr>
          <a:p>
            <a:r>
              <a:rPr lang="zh-CN" altLang="en-US" sz="2000">
                <a:solidFill>
                  <a:srgbClr val="FF0000"/>
                </a:solidFill>
                <a:sym typeface="+mn-ea"/>
              </a:rPr>
              <a:t>扑灭方法</a:t>
            </a:r>
            <a:endParaRPr lang="zh-CN" altLang="en-US" sz="2000">
              <a:solidFill>
                <a:srgbClr val="FF0000"/>
              </a:solidFill>
            </a:endParaRPr>
          </a:p>
          <a:p>
            <a:r>
              <a:rPr lang="zh-CN" altLang="en-US" sz="2000">
                <a:sym typeface="+mn-ea"/>
              </a:rPr>
              <a:t>在扑灭森林火灾时，只要控制住发生火灾的任何一因素，都能使火熄灭。</a:t>
            </a:r>
            <a:endParaRPr lang="zh-CN" altLang="en-US" sz="2000"/>
          </a:p>
          <a:p>
            <a:endParaRPr lang="zh-CN" altLang="en-US" sz="2000"/>
          </a:p>
          <a:p>
            <a:r>
              <a:rPr lang="zh-CN" altLang="en-US" sz="2000">
                <a:sym typeface="+mn-ea"/>
              </a:rPr>
              <a:t>原理:</a:t>
            </a:r>
            <a:endParaRPr lang="zh-CN" altLang="en-US" sz="2000"/>
          </a:p>
          <a:p>
            <a:endParaRPr lang="zh-CN" altLang="en-US" sz="2000"/>
          </a:p>
          <a:p>
            <a:r>
              <a:rPr lang="zh-CN" altLang="en-US" sz="2000">
                <a:sym typeface="+mn-ea"/>
              </a:rPr>
              <a:t>1、降低可燃物的温度，低于燃点以下。2、阻隔可燃物，破坏连续燃烧的条件。3、使可燃物与氧气隔绝。</a:t>
            </a:r>
            <a:endParaRPr lang="zh-CN" altLang="en-US" sz="2000"/>
          </a:p>
          <a:p>
            <a:endParaRPr lang="zh-CN" altLang="en-US" sz="2000"/>
          </a:p>
          <a:p>
            <a:r>
              <a:rPr lang="zh-CN" altLang="en-US" sz="2000">
                <a:sym typeface="+mn-ea"/>
              </a:rPr>
              <a:t>基本方法:</a:t>
            </a:r>
            <a:endParaRPr lang="zh-CN" altLang="en-US" sz="2000"/>
          </a:p>
          <a:p>
            <a:endParaRPr lang="zh-CN" altLang="en-US" sz="2000"/>
          </a:p>
          <a:p>
            <a:r>
              <a:rPr lang="zh-CN" altLang="en-US" sz="2000">
                <a:solidFill>
                  <a:srgbClr val="FF0000"/>
                </a:solidFill>
                <a:sym typeface="+mn-ea"/>
              </a:rPr>
              <a:t>1、冷却法</a:t>
            </a:r>
            <a:endParaRPr lang="zh-CN" altLang="en-US" sz="2000">
              <a:solidFill>
                <a:srgbClr val="FF0000"/>
              </a:solidFill>
            </a:endParaRPr>
          </a:p>
          <a:p>
            <a:endParaRPr lang="zh-CN" altLang="en-US" sz="2000"/>
          </a:p>
          <a:p>
            <a:r>
              <a:rPr lang="zh-CN" altLang="en-US" sz="2000">
                <a:sym typeface="+mn-ea"/>
              </a:rPr>
              <a:t>在燃烧的可燃物上洒水、化学药剂或湿土用来降低热量，让可燃物温度降到燃点以下，使火熄灭。</a:t>
            </a:r>
            <a:endParaRPr lang="zh-CN" altLang="en-US" sz="2000"/>
          </a:p>
          <a:p>
            <a:endParaRPr lang="zh-CN" altLang="en-US"/>
          </a:p>
          <a:p>
            <a:endParaRPr lang="zh-CN" altLang="en-US">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7320" y="909320"/>
            <a:ext cx="8849995" cy="5323205"/>
          </a:xfrm>
          <a:prstGeom prst="rect">
            <a:avLst/>
          </a:prstGeom>
          <a:noFill/>
        </p:spPr>
        <p:txBody>
          <a:bodyPr wrap="square" rtlCol="0" anchor="t">
            <a:spAutoFit/>
          </a:bodyPr>
          <a:p>
            <a:r>
              <a:rPr lang="zh-CN" altLang="en-US" sz="2000">
                <a:solidFill>
                  <a:srgbClr val="FF0000"/>
                </a:solidFill>
                <a:sym typeface="+mn-ea"/>
              </a:rPr>
              <a:t>2、隔离法</a:t>
            </a:r>
            <a:endParaRPr lang="zh-CN" altLang="en-US" sz="2000">
              <a:solidFill>
                <a:srgbClr val="FF0000"/>
              </a:solidFill>
            </a:endParaRPr>
          </a:p>
          <a:p>
            <a:endParaRPr lang="zh-CN" altLang="en-US" sz="2000"/>
          </a:p>
          <a:p>
            <a:r>
              <a:rPr lang="zh-CN" altLang="en-US" sz="2000">
                <a:sym typeface="+mn-ea"/>
              </a:rPr>
              <a:t>采取阻隔的手段，使火与可燃物分离、使已燃的物质与未燃的物质分隔。一般采取在可燃物上面喷洒化学药剂，或用人工扑打、机翻生土带、采用高速风力、提前火烧、适度爆破等办法开设防火线(带)等，使火与可燃物、已燃烧的可燃物与未燃烧的可燃物分隔。同时通过向已燃烧的可燃物洒水或药剂，也能增加可燃物的耐火性和难燃性。</a:t>
            </a:r>
            <a:endParaRPr lang="zh-CN" altLang="en-US" sz="2000">
              <a:sym typeface="+mn-ea"/>
            </a:endParaRPr>
          </a:p>
          <a:p>
            <a:endParaRPr lang="zh-CN" altLang="en-US" sz="2000"/>
          </a:p>
          <a:p>
            <a:r>
              <a:rPr lang="zh-CN" altLang="en-US" sz="2000">
                <a:solidFill>
                  <a:srgbClr val="FF0000"/>
                </a:solidFill>
              </a:rPr>
              <a:t>3、窒息法</a:t>
            </a:r>
            <a:endParaRPr lang="zh-CN" altLang="en-US" sz="2000">
              <a:solidFill>
                <a:srgbClr val="FF0000"/>
              </a:solidFill>
            </a:endParaRPr>
          </a:p>
          <a:p>
            <a:endParaRPr lang="zh-CN" altLang="en-US" sz="2000"/>
          </a:p>
          <a:p>
            <a:r>
              <a:rPr lang="zh-CN" altLang="en-US" sz="2000"/>
              <a:t>通过隔绝空气使空气中的含氧率降低到14-18%以下，而使火窒息。一般采用机具扑打，用土覆盖，洒化学药剂，使用爆破等手段使火窒息。</a:t>
            </a:r>
            <a:endParaRPr lang="zh-CN" altLang="en-US" sz="2000"/>
          </a:p>
          <a:p>
            <a:endParaRPr lang="zh-CN" altLang="en-US" sz="2000"/>
          </a:p>
          <a:p>
            <a:r>
              <a:rPr lang="zh-CN" altLang="en-US" sz="2000"/>
              <a:t>扑火时需要注意哪些安全事项:</a:t>
            </a:r>
            <a:endParaRPr lang="zh-CN" altLang="en-US" sz="2000"/>
          </a:p>
          <a:p>
            <a:endParaRPr lang="zh-CN" altLang="en-US" sz="2000"/>
          </a:p>
          <a:p>
            <a:r>
              <a:rPr lang="zh-CN" altLang="en-US" sz="2000"/>
              <a:t>扑救森林火灾，由当地人民政府或森林防火指挥部统一组织和指挥。接到扑火命令的单位和个人，必须迅速赶赴指定地点，投入扑救工作。</a:t>
            </a:r>
            <a:endParaRPr lang="zh-CN" altLang="en-US"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51460" y="1628775"/>
            <a:ext cx="8551545" cy="4769485"/>
          </a:xfrm>
          <a:prstGeom prst="rect">
            <a:avLst/>
          </a:prstGeom>
          <a:noFill/>
        </p:spPr>
        <p:txBody>
          <a:bodyPr wrap="square" rtlCol="0" anchor="t">
            <a:spAutoFit/>
          </a:bodyPr>
          <a:p>
            <a:r>
              <a:rPr lang="zh-CN" altLang="en-US"/>
              <a:t>1、检查线路附近隐患，严禁电线打火引起山火；</a:t>
            </a:r>
            <a:endParaRPr lang="zh-CN" altLang="en-US"/>
          </a:p>
          <a:p>
            <a:endParaRPr lang="zh-CN" altLang="en-US"/>
          </a:p>
          <a:p>
            <a:r>
              <a:rPr lang="zh-CN" altLang="en-US"/>
              <a:t>2、检查生产生活用火，严禁熏肥燎地边；</a:t>
            </a:r>
            <a:endParaRPr lang="zh-CN" altLang="en-US"/>
          </a:p>
          <a:p>
            <a:endParaRPr lang="zh-CN" altLang="en-US"/>
          </a:p>
          <a:p>
            <a:r>
              <a:rPr lang="zh-CN" altLang="en-US"/>
              <a:t>3、检查垃圾堆放地，严禁野外焚烧；</a:t>
            </a:r>
            <a:endParaRPr lang="zh-CN" altLang="en-US"/>
          </a:p>
          <a:p>
            <a:endParaRPr lang="zh-CN" altLang="en-US"/>
          </a:p>
          <a:p>
            <a:r>
              <a:rPr lang="zh-CN" altLang="en-US"/>
              <a:t>4、检查进山活动人员，严禁野外吸烟和将火种带入林区；</a:t>
            </a:r>
            <a:endParaRPr lang="zh-CN" altLang="en-US"/>
          </a:p>
          <a:p>
            <a:endParaRPr lang="zh-CN" altLang="en-US"/>
          </a:p>
          <a:p>
            <a:r>
              <a:rPr lang="zh-CN" altLang="en-US"/>
              <a:t>5、检查鞭炮燃放点，严禁在林区周围燃放鞭炮；</a:t>
            </a:r>
            <a:endParaRPr lang="zh-CN" altLang="en-US"/>
          </a:p>
          <a:p>
            <a:endParaRPr lang="zh-CN" altLang="en-US"/>
          </a:p>
          <a:p>
            <a:r>
              <a:rPr lang="zh-CN" altLang="en-US"/>
              <a:t>6、检查铁路沿线，严禁闸皮脱落引起山火；</a:t>
            </a:r>
            <a:endParaRPr lang="zh-CN" altLang="en-US"/>
          </a:p>
          <a:p>
            <a:endParaRPr lang="zh-CN" altLang="en-US"/>
          </a:p>
          <a:p>
            <a:r>
              <a:rPr lang="zh-CN" altLang="en-US"/>
              <a:t>7、检查进入林区施工人员，严禁带火种进入林区；</a:t>
            </a:r>
            <a:endParaRPr lang="zh-CN" altLang="en-US"/>
          </a:p>
          <a:p>
            <a:endParaRPr lang="zh-CN" altLang="en-US"/>
          </a:p>
          <a:p>
            <a:r>
              <a:rPr lang="zh-CN" altLang="en-US"/>
              <a:t>8、检查外来务工人员，严禁野外取暖等用火行为；</a:t>
            </a:r>
            <a:endParaRPr lang="zh-CN" altLang="en-US"/>
          </a:p>
          <a:p>
            <a:endParaRPr lang="zh-CN" altLang="en-US"/>
          </a:p>
          <a:p>
            <a:r>
              <a:rPr lang="zh-CN" altLang="en-US"/>
              <a:t>9、检查地域流浪人员，配合公安人员带出管界，严禁在本地住宿过夜；</a:t>
            </a:r>
            <a:endParaRPr lang="zh-CN" altLang="en-US"/>
          </a:p>
          <a:p>
            <a:endParaRPr lang="zh-CN" altLang="en-US"/>
          </a:p>
          <a:p>
            <a:r>
              <a:rPr lang="zh-CN" altLang="en-US"/>
              <a:t>10、检查过路司机和过路人员，严禁烟头抛路边</a:t>
            </a:r>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湖南湘西州政府机关院1.wmv">
            <a:hlinkClick r:id="" action="ppaction://media"/>
          </p:cNvPr>
          <p:cNvPicPr>
            <a:picLocks noGrp="1" noRot="1" noChangeAspect="1"/>
          </p:cNvPicPr>
          <p:nvPr>
            <p:ph idx="4294967295"/>
            <a:videoFile r:link="rId1"/>
            <p:extLst>
              <p:ext uri="{DAA4B4D4-6D71-4841-9C94-3DE7FCFB9230}">
                <p14:media xmlns:p14="http://schemas.microsoft.com/office/powerpoint/2010/main" r:link="rId2"/>
              </p:ext>
            </p:extLst>
          </p:nvPr>
        </p:nvPicPr>
        <p:blipFill>
          <a:blip r:embed="rId3"/>
          <a:srcRect/>
          <a:stretch>
            <a:fillRect/>
          </a:stretch>
        </p:blipFill>
        <p:spPr>
          <a:xfrm>
            <a:off x="4271963" y="1052513"/>
            <a:ext cx="4872037" cy="4679950"/>
          </a:xfrm>
        </p:spPr>
      </p:pic>
      <p:pic>
        <p:nvPicPr>
          <p:cNvPr id="49155" name="图片 807938" descr="微信图片_20190404122147"/>
          <p:cNvPicPr>
            <a:picLocks noChangeAspect="1"/>
          </p:cNvPicPr>
          <p:nvPr/>
        </p:nvPicPr>
        <p:blipFill>
          <a:blip r:embed="rId4"/>
          <a:stretch>
            <a:fillRect/>
          </a:stretch>
        </p:blipFill>
        <p:spPr>
          <a:xfrm>
            <a:off x="179388" y="1125538"/>
            <a:ext cx="3960812" cy="4608512"/>
          </a:xfrm>
          <a:prstGeom prst="rect">
            <a:avLst/>
          </a:prstGeom>
          <a:noFill/>
          <a:ln w="9525">
            <a:noFill/>
          </a:ln>
        </p:spPr>
      </p:pic>
      <p:sp>
        <p:nvSpPr>
          <p:cNvPr id="49156" name="矩形 5"/>
          <p:cNvSpPr/>
          <p:nvPr/>
        </p:nvSpPr>
        <p:spPr>
          <a:xfrm>
            <a:off x="88900" y="5911850"/>
            <a:ext cx="9055100" cy="519113"/>
          </a:xfrm>
          <a:prstGeom prst="rect">
            <a:avLst/>
          </a:prstGeom>
          <a:noFill/>
          <a:ln w="9525">
            <a:noFill/>
          </a:ln>
        </p:spPr>
        <p:txBody>
          <a:bodyPr>
            <a:spAutoFit/>
          </a:bodyPr>
          <a:lstStyle/>
          <a:p>
            <a:pPr algn="ctr" eaLnBrk="1" hangingPunct="1"/>
            <a:r>
              <a:rPr lang="en-US" altLang="zh-CN" sz="2800" dirty="0">
                <a:solidFill>
                  <a:srgbClr val="FF0000"/>
                </a:solidFill>
                <a:latin typeface="微软雅黑" panose="020B0503020204020204" pitchFamily="34" charset="-122"/>
              </a:rPr>
              <a:t>4</a:t>
            </a:r>
            <a:r>
              <a:rPr lang="zh-CN" altLang="en-US" sz="2800" dirty="0">
                <a:solidFill>
                  <a:srgbClr val="FF0000"/>
                </a:solidFill>
                <a:latin typeface="微软雅黑" panose="020B0503020204020204" pitchFamily="34" charset="-122"/>
              </a:rPr>
              <a:t>月</a:t>
            </a:r>
            <a:r>
              <a:rPr lang="en-US" altLang="zh-CN" sz="2800" dirty="0">
                <a:solidFill>
                  <a:srgbClr val="FF0000"/>
                </a:solidFill>
                <a:latin typeface="微软雅黑" panose="020B0503020204020204" pitchFamily="34" charset="-122"/>
              </a:rPr>
              <a:t>2</a:t>
            </a:r>
            <a:r>
              <a:rPr lang="zh-CN" altLang="en-US" sz="2800" dirty="0">
                <a:solidFill>
                  <a:srgbClr val="FF0000"/>
                </a:solidFill>
                <a:latin typeface="微软雅黑" panose="020B0503020204020204" pitchFamily="34" charset="-122"/>
              </a:rPr>
              <a:t>日</a:t>
            </a:r>
            <a:r>
              <a:rPr lang="en-US" altLang="zh-CN" sz="2800" dirty="0">
                <a:solidFill>
                  <a:srgbClr val="FF0000"/>
                </a:solidFill>
                <a:latin typeface="微软雅黑" panose="020B0503020204020204" pitchFamily="34" charset="-122"/>
              </a:rPr>
              <a:t>18:00</a:t>
            </a:r>
            <a:r>
              <a:rPr lang="zh-CN" altLang="en-US" sz="2800" dirty="0">
                <a:solidFill>
                  <a:srgbClr val="FF0000"/>
                </a:solidFill>
                <a:latin typeface="微软雅黑" panose="020B0503020204020204" pitchFamily="34" charset="-122"/>
              </a:rPr>
              <a:t>湘西州政府</a:t>
            </a:r>
            <a:r>
              <a:rPr lang="en-US" altLang="zh-CN" sz="2800" dirty="0">
                <a:solidFill>
                  <a:srgbClr val="FF0000"/>
                </a:solidFill>
                <a:latin typeface="微软雅黑" panose="020B0503020204020204" pitchFamily="34" charset="-122"/>
              </a:rPr>
              <a:t>50</a:t>
            </a:r>
            <a:r>
              <a:rPr lang="zh-CN" altLang="en-US" sz="2800" dirty="0">
                <a:solidFill>
                  <a:srgbClr val="FF0000"/>
                </a:solidFill>
                <a:latin typeface="微软雅黑" panose="020B0503020204020204" pitchFamily="34" charset="-122"/>
              </a:rPr>
              <a:t>年代砖木结构办公楼起火</a:t>
            </a:r>
            <a:endParaRPr lang="zh-CN" altLang="en-US" sz="2800" dirty="0">
              <a:solidFill>
                <a:srgbClr val="FF0000"/>
              </a:solidFill>
              <a:latin typeface="微软雅黑" panose="020B0503020204020204" pitchFamily="34" charset="-122"/>
            </a:endParaRPr>
          </a:p>
        </p:txBody>
      </p:sp>
      <p:sp>
        <p:nvSpPr>
          <p:cNvPr id="49157" name="矩形 807940"/>
          <p:cNvSpPr>
            <a:spLocks noChangeAspect="1"/>
          </p:cNvSpPr>
          <p:nvPr/>
        </p:nvSpPr>
        <p:spPr>
          <a:xfrm>
            <a:off x="4419600" y="3276600"/>
            <a:ext cx="304800" cy="304800"/>
          </a:xfrm>
          <a:prstGeom prst="rect">
            <a:avLst/>
          </a:prstGeom>
          <a:noFill/>
          <a:ln w="9525">
            <a:noFill/>
          </a:ln>
        </p:spPr>
        <p:txBody>
          <a:bodyPr/>
          <a:lstStyle/>
          <a:p>
            <a:pPr eaLnBrk="1" hangingPunct="1"/>
            <a:endParaRPr lang="zh-CN" altLang="en-US" dirty="0">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6" fill="hold"/>
                                        <p:tgtEl>
                                          <p:spTgt spid="573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6"/>
                </p:tgtEl>
              </p:cMediaNode>
            </p:video>
            <p:seq concurrent="1" nextAc="seek">
              <p:cTn id="8" restart="whenNotActive" fill="hold" evtFilter="cancelBubble" nodeType="interactiveSeq">
                <p:stCondLst>
                  <p:cond evt="onClick" delay="0">
                    <p:tgtEl>
                      <p:spTgt spid="5734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346"/>
                                        </p:tgtEl>
                                      </p:cBhvr>
                                    </p:cmd>
                                  </p:childTnLst>
                                </p:cTn>
                              </p:par>
                            </p:childTnLst>
                          </p:cTn>
                        </p:par>
                      </p:childTnLst>
                    </p:cTn>
                  </p:par>
                </p:childTnLst>
              </p:cTn>
              <p:nextCondLst>
                <p:cond evt="onClick" delay="0">
                  <p:tgtEl>
                    <p:spTgt spid="5734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xin_0804061616575782652555">
            <a:hlinkClick r:id="rId1"/>
          </p:cNvPr>
          <p:cNvPicPr>
            <a:picLocks noChangeAspect="1"/>
          </p:cNvPicPr>
          <p:nvPr/>
        </p:nvPicPr>
        <p:blipFill>
          <a:blip r:embed="rId2"/>
          <a:stretch>
            <a:fillRect/>
          </a:stretch>
        </p:blipFill>
        <p:spPr>
          <a:xfrm>
            <a:off x="4067175" y="2060575"/>
            <a:ext cx="4789488" cy="4321175"/>
          </a:xfrm>
          <a:prstGeom prst="rect">
            <a:avLst/>
          </a:prstGeom>
          <a:noFill/>
          <a:ln w="9525">
            <a:noFill/>
          </a:ln>
        </p:spPr>
      </p:pic>
      <p:sp>
        <p:nvSpPr>
          <p:cNvPr id="50179" name="Rectangle 3"/>
          <p:cNvSpPr/>
          <p:nvPr/>
        </p:nvSpPr>
        <p:spPr>
          <a:xfrm>
            <a:off x="395288" y="4797425"/>
            <a:ext cx="3455987" cy="1439863"/>
          </a:xfrm>
          <a:prstGeom prst="rect">
            <a:avLst/>
          </a:prstGeom>
          <a:noFill/>
          <a:ln w="9525">
            <a:noFill/>
          </a:ln>
        </p:spPr>
        <p:txBody>
          <a:bodyPr lIns="91429" tIns="45714" rIns="91429" bIns="45714" anchor="ctr" anchorCtr="0"/>
          <a:lstStyle/>
          <a:p>
            <a:pPr defTabSz="913130" eaLnBrk="1" hangingPunct="1"/>
            <a:r>
              <a:rPr lang="zh-CN" altLang="en-US" sz="2800" dirty="0">
                <a:latin typeface="Times New Roman" panose="02020603050405020304" pitchFamily="18" charset="0"/>
              </a:rPr>
              <a:t>     </a:t>
            </a:r>
            <a:r>
              <a:rPr lang="en-US" altLang="zh-CN" sz="3000" dirty="0">
                <a:latin typeface="楷体_GB2312" panose="02010609030101010101" pitchFamily="49" charset="-122"/>
                <a:ea typeface="楷体_GB2312" panose="02010609030101010101" pitchFamily="49" charset="-122"/>
              </a:rPr>
              <a:t>4</a:t>
            </a:r>
            <a:r>
              <a:rPr lang="zh-CN" altLang="en-US" sz="3000" dirty="0">
                <a:latin typeface="楷体_GB2312" panose="02010609030101010101" pitchFamily="49" charset="-122"/>
                <a:ea typeface="楷体_GB2312" panose="02010609030101010101" pitchFamily="49" charset="-122"/>
              </a:rPr>
              <a:t>月</a:t>
            </a:r>
            <a:r>
              <a:rPr lang="en-US" altLang="zh-CN" sz="3000" dirty="0">
                <a:latin typeface="楷体_GB2312" panose="02010609030101010101" pitchFamily="49" charset="-122"/>
                <a:ea typeface="楷体_GB2312" panose="02010609030101010101" pitchFamily="49" charset="-122"/>
              </a:rPr>
              <a:t>16</a:t>
            </a:r>
            <a:r>
              <a:rPr lang="zh-CN" altLang="en-US" sz="3000" dirty="0">
                <a:latin typeface="楷体_GB2312" panose="02010609030101010101" pitchFamily="49" charset="-122"/>
                <a:ea typeface="楷体_GB2312" panose="02010609030101010101" pitchFamily="49" charset="-122"/>
              </a:rPr>
              <a:t>日武汉市政府大楼发生火灾</a:t>
            </a:r>
            <a:endParaRPr lang="zh-CN" altLang="en-US" sz="3000" dirty="0">
              <a:latin typeface="楷体_GB2312" panose="02010609030101010101" pitchFamily="49" charset="-122"/>
              <a:ea typeface="楷体_GB2312" panose="02010609030101010101" pitchFamily="49" charset="-122"/>
            </a:endParaRPr>
          </a:p>
        </p:txBody>
      </p:sp>
      <p:pic>
        <p:nvPicPr>
          <p:cNvPr id="50180" name="Picture 4" descr="fjpdcgccfcd">
            <a:hlinkClick r:id="rId3"/>
          </p:cNvPr>
          <p:cNvPicPr>
            <a:picLocks noChangeAspect="1"/>
          </p:cNvPicPr>
          <p:nvPr/>
        </p:nvPicPr>
        <p:blipFill>
          <a:blip r:embed="rId4"/>
          <a:stretch>
            <a:fillRect/>
          </a:stretch>
        </p:blipFill>
        <p:spPr>
          <a:xfrm>
            <a:off x="179388" y="1052513"/>
            <a:ext cx="3960812" cy="3914775"/>
          </a:xfrm>
          <a:prstGeom prst="rect">
            <a:avLst/>
          </a:prstGeom>
          <a:noFill/>
          <a:ln w="9525">
            <a:noFill/>
          </a:ln>
        </p:spPr>
      </p:pic>
      <p:sp>
        <p:nvSpPr>
          <p:cNvPr id="50181" name="Rectangle 3"/>
          <p:cNvSpPr/>
          <p:nvPr/>
        </p:nvSpPr>
        <p:spPr>
          <a:xfrm>
            <a:off x="5508625" y="908050"/>
            <a:ext cx="3455988" cy="1439863"/>
          </a:xfrm>
          <a:prstGeom prst="rect">
            <a:avLst/>
          </a:prstGeom>
          <a:noFill/>
          <a:ln w="9525">
            <a:noFill/>
          </a:ln>
        </p:spPr>
        <p:txBody>
          <a:bodyPr lIns="91429" tIns="45714" rIns="91429" bIns="45714" anchor="ctr" anchorCtr="0"/>
          <a:lstStyle/>
          <a:p>
            <a:pPr defTabSz="913130" eaLnBrk="1" hangingPunct="1"/>
            <a:r>
              <a:rPr lang="zh-CN" altLang="en-US" sz="2800" dirty="0">
                <a:latin typeface="Times New Roman" panose="02020603050405020304" pitchFamily="18" charset="0"/>
              </a:rPr>
              <a:t>  浓烟滚滚  火灾现场</a:t>
            </a:r>
            <a:endParaRPr lang="zh-CN" altLang="en-US" sz="3000" dirty="0">
              <a:latin typeface="楷体_GB2312" panose="02010609030101010101" pitchFamily="49" charset="-122"/>
              <a:ea typeface="楷体_GB2312" panose="02010609030101010101" pitchFamily="49"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文本框 51"/>
          <p:cNvSpPr txBox="1">
            <a:spLocks noChangeArrowheads="1"/>
          </p:cNvSpPr>
          <p:nvPr/>
        </p:nvSpPr>
        <p:spPr bwMode="auto">
          <a:xfrm>
            <a:off x="2123440" y="764857"/>
            <a:ext cx="4732498" cy="1014730"/>
          </a:xfrm>
          <a:prstGeom prst="rect">
            <a:avLst/>
          </a:prstGeom>
          <a:noFill/>
          <a:ln>
            <a:noFill/>
          </a:ln>
        </p:spPr>
        <p:txBody>
          <a:bodyPr>
            <a:spAutoFit/>
          </a:bodyPr>
          <a:lstStyle/>
          <a:p>
            <a:pPr marR="0" defTabSz="914400" eaLnBrk="1" hangingPunct="1">
              <a:spcBef>
                <a:spcPct val="50000"/>
              </a:spcBef>
              <a:buClrTx/>
              <a:buSzTx/>
              <a:buFont typeface="Arial" panose="020B0604020202020204" pitchFamily="34" charset="0"/>
              <a:buNone/>
              <a:defRPr/>
            </a:pPr>
            <a:r>
              <a:rPr kumimoji="0" lang="zh-CN" altLang="en-US" sz="6000" kern="1200" cap="none" spc="0" normalizeH="0" baseline="0" noProof="1">
                <a:ln w="12700">
                  <a:solidFill>
                    <a:srgbClr val="C00000"/>
                  </a:solidFill>
                  <a:prstDash val="solid"/>
                </a:ln>
                <a:solidFill>
                  <a:srgbClr val="FFFFFF"/>
                </a:solidFill>
                <a:effectLst>
                  <a:outerShdw blurRad="38100" dist="22860" dir="5400000" algn="tl" rotWithShape="0">
                    <a:srgbClr val="000000">
                      <a:alpha val="30000"/>
                    </a:srgbClr>
                  </a:outerShdw>
                  <a:reflection blurRad="6350" stA="55000" endA="300" endPos="45500" dir="5400000" sy="-100000" algn="bl" rotWithShape="0"/>
                </a:effectLst>
                <a:latin typeface="微软雅黑" panose="020B0503020204020204" pitchFamily="34" charset="-122"/>
                <a:ea typeface="微软雅黑" panose="020B0503020204020204" pitchFamily="34" charset="-122"/>
                <a:cs typeface="+mn-cs"/>
                <a:sym typeface="+mn-ea"/>
              </a:rPr>
              <a:t>三级责任制</a:t>
            </a:r>
            <a:endParaRPr kumimoji="0" lang="zh-CN" altLang="en-US" sz="6000" kern="1200" cap="none" spc="0" normalizeH="0" baseline="0" noProof="1">
              <a:ln w="12700">
                <a:solidFill>
                  <a:srgbClr val="C00000"/>
                </a:solidFill>
                <a:prstDash val="solid"/>
              </a:ln>
              <a:solidFill>
                <a:srgbClr val="FFFFFF"/>
              </a:solidFill>
              <a:effectLst>
                <a:outerShdw blurRad="38100" dist="22860" dir="5400000" algn="tl" rotWithShape="0">
                  <a:srgbClr val="000000">
                    <a:alpha val="30000"/>
                  </a:srgbClr>
                </a:outerShdw>
                <a:reflection blurRad="6350" stA="55000" endA="300" endPos="45500" dir="5400000" sy="-100000" algn="bl" rotWithShape="0"/>
              </a:effectLst>
              <a:latin typeface="微软雅黑" panose="020B0503020204020204" pitchFamily="34" charset="-122"/>
              <a:ea typeface="微软雅黑" panose="020B0503020204020204" pitchFamily="34" charset="-122"/>
              <a:cs typeface="+mn-cs"/>
              <a:sym typeface="+mn-ea"/>
            </a:endParaRPr>
          </a:p>
        </p:txBody>
      </p:sp>
      <p:sp>
        <p:nvSpPr>
          <p:cNvPr id="18" name="文本框 17"/>
          <p:cNvSpPr txBox="1"/>
          <p:nvPr/>
        </p:nvSpPr>
        <p:spPr>
          <a:xfrm>
            <a:off x="1477963" y="5202238"/>
            <a:ext cx="1566863" cy="179388"/>
          </a:xfrm>
          <a:prstGeom prst="rect">
            <a:avLst/>
          </a:prstGeom>
          <a:noFill/>
        </p:spPr>
        <p:txBody>
          <a:bodyPr wrap="none">
            <a:spAutoFit/>
          </a:bodyPr>
          <a:lstStyle/>
          <a:p>
            <a:pPr marR="0" defTabSz="914400" eaLnBrk="1" hangingPunct="1">
              <a:buClrTx/>
              <a:buSzTx/>
              <a:buFont typeface="Arial" panose="020B0604020202020204" pitchFamily="34" charset="0"/>
              <a:buNone/>
              <a:defRPr/>
            </a:pPr>
            <a:r>
              <a:rPr kumimoji="0" lang="zh-CN" altLang="en-US" sz="565" kern="1200" cap="none" spc="600" normalizeH="0" baseline="0" noProof="1">
                <a:solidFill>
                  <a:prstClr val="white"/>
                </a:solidFill>
                <a:latin typeface="微软雅黑" panose="020B0503020204020204" pitchFamily="34" charset="-122"/>
                <a:ea typeface="微软雅黑" panose="020B0503020204020204" pitchFamily="34" charset="-122"/>
                <a:cs typeface="+mn-cs"/>
                <a:sym typeface="+mn-ea"/>
              </a:rPr>
              <a:t>消防科普  传递平安</a:t>
            </a:r>
            <a:endParaRPr kumimoji="0" lang="zh-CN" altLang="en-US" sz="565" kern="1200" cap="none" spc="600" normalizeH="0" baseline="0" noProof="0" dirty="0">
              <a:solidFill>
                <a:prstClr val="white"/>
              </a:solidFill>
              <a:latin typeface="微软雅黑" panose="020B0503020204020204" pitchFamily="34" charset="-122"/>
              <a:ea typeface="微软雅黑" panose="020B0503020204020204" pitchFamily="34" charset="-122"/>
              <a:cs typeface="+mn-cs"/>
              <a:sym typeface="+mn-ea"/>
            </a:endParaRPr>
          </a:p>
        </p:txBody>
      </p:sp>
      <p:sp>
        <p:nvSpPr>
          <p:cNvPr id="7" name="矩形 6"/>
          <p:cNvSpPr/>
          <p:nvPr/>
        </p:nvSpPr>
        <p:spPr>
          <a:xfrm>
            <a:off x="261938" y="1928813"/>
            <a:ext cx="8545513" cy="4573588"/>
          </a:xfrm>
          <a:prstGeom prst="rect">
            <a:avLst/>
          </a:prstGeom>
          <a:noFill/>
          <a:ln w="76200">
            <a:solidFill>
              <a:srgbClr val="E93F1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1" i="0" u="none" strike="noStrike" kern="1200" cap="none" spc="0" normalizeH="0" baseline="0" noProof="1">
              <a:ln>
                <a:noFill/>
              </a:ln>
              <a:solidFill>
                <a:schemeClr val="lt1"/>
              </a:solidFill>
              <a:effectLst/>
              <a:uLnTx/>
              <a:uFillTx/>
              <a:latin typeface="+mn-lt"/>
              <a:ea typeface="+mn-ea"/>
              <a:cs typeface="+mn-cs"/>
            </a:endParaRPr>
          </a:p>
        </p:txBody>
      </p:sp>
      <p:sp>
        <p:nvSpPr>
          <p:cNvPr id="12" name="下箭头 11"/>
          <p:cNvSpPr/>
          <p:nvPr/>
        </p:nvSpPr>
        <p:spPr>
          <a:xfrm>
            <a:off x="2171700" y="2911475"/>
            <a:ext cx="241300" cy="58261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1" i="0" u="none" strike="noStrike" kern="1200" cap="none" spc="0" normalizeH="0" baseline="0" noProof="1">
              <a:ln>
                <a:noFill/>
              </a:ln>
              <a:solidFill>
                <a:schemeClr val="lt1"/>
              </a:solidFill>
              <a:effectLst/>
              <a:uLnTx/>
              <a:uFillTx/>
              <a:latin typeface="+mn-lt"/>
              <a:ea typeface="+mn-ea"/>
              <a:cs typeface="+mn-cs"/>
            </a:endParaRPr>
          </a:p>
        </p:txBody>
      </p:sp>
      <p:sp>
        <p:nvSpPr>
          <p:cNvPr id="13" name="下箭头 12"/>
          <p:cNvSpPr/>
          <p:nvPr/>
        </p:nvSpPr>
        <p:spPr>
          <a:xfrm>
            <a:off x="2171700" y="4306888"/>
            <a:ext cx="241300" cy="58261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1" i="0" u="none" strike="noStrike" kern="1200" cap="none" spc="0" normalizeH="0" baseline="0" noProof="1">
              <a:ln>
                <a:noFill/>
              </a:ln>
              <a:solidFill>
                <a:schemeClr val="lt1"/>
              </a:solidFill>
              <a:effectLst/>
              <a:uLnTx/>
              <a:uFillTx/>
              <a:latin typeface="+mn-lt"/>
              <a:ea typeface="+mn-ea"/>
              <a:cs typeface="+mn-cs"/>
            </a:endParaRPr>
          </a:p>
        </p:txBody>
      </p:sp>
      <p:sp>
        <p:nvSpPr>
          <p:cNvPr id="14" name="右箭头 13"/>
          <p:cNvSpPr/>
          <p:nvPr/>
        </p:nvSpPr>
        <p:spPr>
          <a:xfrm>
            <a:off x="3995738" y="2320925"/>
            <a:ext cx="869950" cy="20796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1" i="0" u="none" strike="noStrike" kern="1200" cap="none" spc="0" normalizeH="0" baseline="0" noProof="1">
              <a:ln>
                <a:noFill/>
              </a:ln>
              <a:solidFill>
                <a:schemeClr val="lt1"/>
              </a:solidFill>
              <a:effectLst/>
              <a:uLnTx/>
              <a:uFillTx/>
              <a:latin typeface="+mn-lt"/>
              <a:ea typeface="+mn-ea"/>
              <a:cs typeface="+mn-cs"/>
            </a:endParaRPr>
          </a:p>
        </p:txBody>
      </p:sp>
      <p:sp>
        <p:nvSpPr>
          <p:cNvPr id="15" name="右箭头 14"/>
          <p:cNvSpPr/>
          <p:nvPr/>
        </p:nvSpPr>
        <p:spPr>
          <a:xfrm>
            <a:off x="4200525" y="3816350"/>
            <a:ext cx="869950" cy="20637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1" i="0" u="none" strike="noStrike" kern="1200" cap="none" spc="0" normalizeH="0" baseline="0" noProof="1">
              <a:ln>
                <a:noFill/>
              </a:ln>
              <a:solidFill>
                <a:schemeClr val="lt1"/>
              </a:solidFill>
              <a:effectLst/>
              <a:uLnTx/>
              <a:uFillTx/>
              <a:latin typeface="+mn-lt"/>
              <a:ea typeface="+mn-ea"/>
              <a:cs typeface="+mn-cs"/>
            </a:endParaRPr>
          </a:p>
        </p:txBody>
      </p:sp>
      <p:sp>
        <p:nvSpPr>
          <p:cNvPr id="16" name="右箭头 15"/>
          <p:cNvSpPr/>
          <p:nvPr/>
        </p:nvSpPr>
        <p:spPr>
          <a:xfrm>
            <a:off x="4356100" y="5084763"/>
            <a:ext cx="868363" cy="20796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1" i="0" u="none" strike="noStrike" kern="1200" cap="none" spc="0" normalizeH="0" baseline="0" noProof="1">
              <a:ln>
                <a:noFill/>
              </a:ln>
              <a:solidFill>
                <a:schemeClr val="lt1"/>
              </a:solidFill>
              <a:effectLst/>
              <a:uLnTx/>
              <a:uFillTx/>
              <a:latin typeface="+mn-lt"/>
              <a:ea typeface="+mn-ea"/>
              <a:cs typeface="+mn-cs"/>
            </a:endParaRPr>
          </a:p>
        </p:txBody>
      </p:sp>
      <p:sp>
        <p:nvSpPr>
          <p:cNvPr id="51210" name="文本框 1"/>
          <p:cNvSpPr txBox="1"/>
          <p:nvPr/>
        </p:nvSpPr>
        <p:spPr>
          <a:xfrm>
            <a:off x="468313" y="3644900"/>
            <a:ext cx="3984625" cy="644525"/>
          </a:xfrm>
          <a:prstGeom prst="rect">
            <a:avLst/>
          </a:prstGeom>
          <a:noFill/>
          <a:ln w="9525">
            <a:noFill/>
          </a:ln>
        </p:spPr>
        <p:txBody>
          <a:bodyPr>
            <a:spAutoFit/>
          </a:bodyPr>
          <a:lstStyle/>
          <a:p>
            <a:pPr eaLnBrk="1" hangingPunct="1"/>
            <a:r>
              <a:rPr lang="zh-CN" altLang="en-US" sz="3600" dirty="0">
                <a:latin typeface="微软雅黑" panose="020B0503020204020204" pitchFamily="34" charset="-122"/>
              </a:rPr>
              <a:t>安全生产管理人员</a:t>
            </a:r>
            <a:endParaRPr lang="zh-CN" altLang="en-US" sz="3600" dirty="0">
              <a:latin typeface="微软雅黑" panose="020B0503020204020204" pitchFamily="34" charset="-122"/>
            </a:endParaRPr>
          </a:p>
        </p:txBody>
      </p:sp>
      <p:sp>
        <p:nvSpPr>
          <p:cNvPr id="51211" name="文本框 2"/>
          <p:cNvSpPr txBox="1"/>
          <p:nvPr/>
        </p:nvSpPr>
        <p:spPr>
          <a:xfrm>
            <a:off x="642938" y="2060575"/>
            <a:ext cx="3241675" cy="644525"/>
          </a:xfrm>
          <a:prstGeom prst="rect">
            <a:avLst/>
          </a:prstGeom>
          <a:noFill/>
          <a:ln w="9525">
            <a:noFill/>
          </a:ln>
        </p:spPr>
        <p:txBody>
          <a:bodyPr>
            <a:spAutoFit/>
          </a:bodyPr>
          <a:lstStyle/>
          <a:p>
            <a:pPr eaLnBrk="1" hangingPunct="1"/>
            <a:r>
              <a:rPr lang="zh-CN" altLang="en-US" sz="3600" dirty="0">
                <a:latin typeface="微软雅黑" panose="020B0503020204020204" pitchFamily="34" charset="-122"/>
              </a:rPr>
              <a:t>主要负责人</a:t>
            </a:r>
            <a:endParaRPr lang="zh-CN" altLang="en-US" sz="3600" dirty="0">
              <a:latin typeface="微软雅黑" panose="020B0503020204020204" pitchFamily="34" charset="-122"/>
            </a:endParaRPr>
          </a:p>
        </p:txBody>
      </p:sp>
      <p:sp>
        <p:nvSpPr>
          <p:cNvPr id="51212" name="文本框 3"/>
          <p:cNvSpPr txBox="1"/>
          <p:nvPr/>
        </p:nvSpPr>
        <p:spPr>
          <a:xfrm>
            <a:off x="5148263" y="2122488"/>
            <a:ext cx="2974975" cy="646112"/>
          </a:xfrm>
          <a:prstGeom prst="rect">
            <a:avLst/>
          </a:prstGeom>
          <a:noFill/>
          <a:ln w="9525">
            <a:noFill/>
          </a:ln>
        </p:spPr>
        <p:txBody>
          <a:bodyPr>
            <a:spAutoFit/>
          </a:bodyPr>
          <a:lstStyle/>
          <a:p>
            <a:pPr eaLnBrk="1" hangingPunct="1"/>
            <a:r>
              <a:rPr lang="zh-CN" altLang="en-US" sz="3600" dirty="0">
                <a:latin typeface="微软雅黑" panose="020B0503020204020204" pitchFamily="34" charset="-122"/>
              </a:rPr>
              <a:t>一把手或法人</a:t>
            </a:r>
            <a:endParaRPr lang="zh-CN" altLang="en-US" sz="3600" dirty="0">
              <a:latin typeface="微软雅黑" panose="020B0503020204020204" pitchFamily="34" charset="-122"/>
            </a:endParaRPr>
          </a:p>
        </p:txBody>
      </p:sp>
      <p:sp>
        <p:nvSpPr>
          <p:cNvPr id="51213" name="文本框 4"/>
          <p:cNvSpPr txBox="1"/>
          <p:nvPr/>
        </p:nvSpPr>
        <p:spPr>
          <a:xfrm>
            <a:off x="5511800" y="3633788"/>
            <a:ext cx="2511425" cy="646112"/>
          </a:xfrm>
          <a:prstGeom prst="rect">
            <a:avLst/>
          </a:prstGeom>
          <a:noFill/>
          <a:ln w="9525">
            <a:noFill/>
          </a:ln>
        </p:spPr>
        <p:txBody>
          <a:bodyPr>
            <a:spAutoFit/>
          </a:bodyPr>
          <a:lstStyle/>
          <a:p>
            <a:pPr eaLnBrk="1" hangingPunct="1"/>
            <a:r>
              <a:rPr lang="zh-CN" altLang="en-US" sz="3600" dirty="0">
                <a:latin typeface="微软雅黑" panose="020B0503020204020204" pitchFamily="34" charset="-122"/>
              </a:rPr>
              <a:t>部门负责人</a:t>
            </a:r>
            <a:endParaRPr lang="zh-CN" altLang="en-US" sz="3600" dirty="0">
              <a:latin typeface="微软雅黑" panose="020B0503020204020204" pitchFamily="34" charset="-122"/>
            </a:endParaRPr>
          </a:p>
        </p:txBody>
      </p:sp>
      <p:sp>
        <p:nvSpPr>
          <p:cNvPr id="51214" name="文本框 5"/>
          <p:cNvSpPr txBox="1"/>
          <p:nvPr/>
        </p:nvSpPr>
        <p:spPr>
          <a:xfrm>
            <a:off x="5651500" y="4868863"/>
            <a:ext cx="2571750" cy="646112"/>
          </a:xfrm>
          <a:prstGeom prst="rect">
            <a:avLst/>
          </a:prstGeom>
          <a:noFill/>
          <a:ln w="9525">
            <a:noFill/>
          </a:ln>
        </p:spPr>
        <p:txBody>
          <a:bodyPr>
            <a:spAutoFit/>
          </a:bodyPr>
          <a:lstStyle/>
          <a:p>
            <a:pPr eaLnBrk="1" hangingPunct="1"/>
            <a:r>
              <a:rPr lang="zh-CN" altLang="en-US" sz="3600" dirty="0">
                <a:latin typeface="微软雅黑" panose="020B0503020204020204" pitchFamily="34" charset="-122"/>
              </a:rPr>
              <a:t>在岗的员工</a:t>
            </a:r>
            <a:endParaRPr lang="zh-CN" altLang="en-US" sz="3600" dirty="0">
              <a:latin typeface="微软雅黑" panose="020B0503020204020204" pitchFamily="34" charset="-122"/>
            </a:endParaRPr>
          </a:p>
        </p:txBody>
      </p:sp>
      <p:sp>
        <p:nvSpPr>
          <p:cNvPr id="51215" name="文本框 7"/>
          <p:cNvSpPr txBox="1"/>
          <p:nvPr/>
        </p:nvSpPr>
        <p:spPr>
          <a:xfrm>
            <a:off x="539750" y="4868863"/>
            <a:ext cx="3019425" cy="646112"/>
          </a:xfrm>
          <a:prstGeom prst="rect">
            <a:avLst/>
          </a:prstGeom>
          <a:noFill/>
          <a:ln w="9525">
            <a:noFill/>
          </a:ln>
        </p:spPr>
        <p:txBody>
          <a:bodyPr>
            <a:spAutoFit/>
          </a:bodyPr>
          <a:lstStyle/>
          <a:p>
            <a:pPr eaLnBrk="1" hangingPunct="1"/>
            <a:r>
              <a:rPr lang="zh-CN" altLang="en-US" sz="3600" dirty="0">
                <a:latin typeface="微软雅黑" panose="020B0503020204020204" pitchFamily="34" charset="-122"/>
              </a:rPr>
              <a:t>直接责任人</a:t>
            </a:r>
            <a:endParaRPr lang="zh-CN" altLang="en-US" sz="3600" dirty="0">
              <a:latin typeface="微软雅黑" panose="020B0503020204020204" pitchFamily="34" charset="-122"/>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文本框 1"/>
          <p:cNvSpPr txBox="1"/>
          <p:nvPr/>
        </p:nvSpPr>
        <p:spPr>
          <a:xfrm>
            <a:off x="179388" y="1268413"/>
            <a:ext cx="8861425" cy="4832350"/>
          </a:xfrm>
          <a:prstGeom prst="rect">
            <a:avLst/>
          </a:prstGeom>
          <a:noFill/>
          <a:ln w="9525">
            <a:noFill/>
          </a:ln>
        </p:spPr>
        <p:txBody>
          <a:bodyPr>
            <a:spAutoFit/>
          </a:bodyPr>
          <a:lstStyle/>
          <a:p>
            <a:pPr algn="ctr" eaLnBrk="1" hangingPunct="1"/>
            <a:r>
              <a:rPr lang="zh-CN" altLang="en-US" sz="4400" dirty="0">
                <a:solidFill>
                  <a:srgbClr val="FF0000"/>
                </a:solidFill>
                <a:latin typeface="微软雅黑" panose="020B0503020204020204" pitchFamily="34" charset="-122"/>
              </a:rPr>
              <a:t>落实</a:t>
            </a:r>
            <a:r>
              <a:rPr lang="en-US" altLang="zh-CN" sz="4400" dirty="0">
                <a:solidFill>
                  <a:srgbClr val="FF0000"/>
                </a:solidFill>
                <a:latin typeface="微软雅黑" panose="020B0503020204020204" pitchFamily="34" charset="-122"/>
              </a:rPr>
              <a:t>“</a:t>
            </a:r>
            <a:r>
              <a:rPr lang="zh-CN" altLang="en-US" sz="4400" dirty="0">
                <a:solidFill>
                  <a:srgbClr val="FF0000"/>
                </a:solidFill>
                <a:latin typeface="微软雅黑" panose="020B0503020204020204" pitchFamily="34" charset="-122"/>
              </a:rPr>
              <a:t>三管三必须</a:t>
            </a:r>
            <a:r>
              <a:rPr lang="en-US" altLang="zh-CN" sz="4400" dirty="0">
                <a:solidFill>
                  <a:srgbClr val="FF0000"/>
                </a:solidFill>
                <a:latin typeface="微软雅黑" panose="020B0503020204020204" pitchFamily="34" charset="-122"/>
              </a:rPr>
              <a:t>”</a:t>
            </a:r>
            <a:r>
              <a:rPr lang="zh-CN" altLang="en-US" sz="4400" dirty="0">
                <a:solidFill>
                  <a:srgbClr val="FF0000"/>
                </a:solidFill>
                <a:latin typeface="微软雅黑" panose="020B0503020204020204" pitchFamily="34" charset="-122"/>
              </a:rPr>
              <a:t>强化安全监管</a:t>
            </a:r>
            <a:endParaRPr lang="zh-CN" altLang="en-US" sz="4400" dirty="0">
              <a:solidFill>
                <a:srgbClr val="FF0000"/>
              </a:solidFill>
              <a:latin typeface="微软雅黑" panose="020B0503020204020204" pitchFamily="34" charset="-122"/>
            </a:endParaRPr>
          </a:p>
          <a:p>
            <a:pPr eaLnBrk="1" hangingPunct="1"/>
            <a:endParaRPr lang="zh-CN" altLang="en-US" sz="4400" dirty="0">
              <a:solidFill>
                <a:srgbClr val="FF0000"/>
              </a:solidFill>
              <a:latin typeface="微软雅黑" panose="020B0503020204020204" pitchFamily="34" charset="-122"/>
            </a:endParaRPr>
          </a:p>
          <a:p>
            <a:pPr algn="ctr" eaLnBrk="1" hangingPunct="1"/>
            <a:r>
              <a:rPr lang="zh-CN" altLang="en-US" sz="4400" dirty="0">
                <a:solidFill>
                  <a:srgbClr val="FF0000"/>
                </a:solidFill>
                <a:latin typeface="微软雅黑" panose="020B0503020204020204" pitchFamily="34" charset="-122"/>
              </a:rPr>
              <a:t>管行业必须管安全</a:t>
            </a:r>
            <a:endParaRPr lang="zh-CN" altLang="en-US" sz="4400" dirty="0">
              <a:solidFill>
                <a:srgbClr val="FF0000"/>
              </a:solidFill>
              <a:latin typeface="微软雅黑" panose="020B0503020204020204" pitchFamily="34" charset="-122"/>
            </a:endParaRPr>
          </a:p>
          <a:p>
            <a:pPr algn="ctr" eaLnBrk="1" hangingPunct="1"/>
            <a:endParaRPr lang="zh-CN" altLang="en-US" sz="4400" dirty="0">
              <a:solidFill>
                <a:srgbClr val="FF0000"/>
              </a:solidFill>
              <a:latin typeface="微软雅黑" panose="020B0503020204020204" pitchFamily="34" charset="-122"/>
            </a:endParaRPr>
          </a:p>
          <a:p>
            <a:pPr algn="ctr" eaLnBrk="1" hangingPunct="1"/>
            <a:r>
              <a:rPr lang="zh-CN" altLang="en-US" sz="4400" dirty="0">
                <a:solidFill>
                  <a:srgbClr val="FF0000"/>
                </a:solidFill>
                <a:latin typeface="微软雅黑" panose="020B0503020204020204" pitchFamily="34" charset="-122"/>
              </a:rPr>
              <a:t>管业务必须管安全</a:t>
            </a:r>
            <a:endParaRPr lang="zh-CN" altLang="en-US" sz="4400" dirty="0">
              <a:solidFill>
                <a:srgbClr val="FF0000"/>
              </a:solidFill>
              <a:latin typeface="微软雅黑" panose="020B0503020204020204" pitchFamily="34" charset="-122"/>
            </a:endParaRPr>
          </a:p>
          <a:p>
            <a:pPr algn="ctr" eaLnBrk="1" hangingPunct="1"/>
            <a:endParaRPr lang="zh-CN" altLang="en-US" sz="4400" dirty="0">
              <a:solidFill>
                <a:srgbClr val="FF0000"/>
              </a:solidFill>
              <a:latin typeface="微软雅黑" panose="020B0503020204020204" pitchFamily="34" charset="-122"/>
            </a:endParaRPr>
          </a:p>
          <a:p>
            <a:pPr algn="ctr" eaLnBrk="1" hangingPunct="1"/>
            <a:r>
              <a:rPr lang="en-US" altLang="zh-CN" sz="4400" dirty="0">
                <a:solidFill>
                  <a:srgbClr val="FF0000"/>
                </a:solidFill>
                <a:latin typeface="微软雅黑" panose="020B0503020204020204" pitchFamily="34" charset="-122"/>
              </a:rPr>
              <a:t>       </a:t>
            </a:r>
            <a:r>
              <a:rPr lang="zh-CN" altLang="en-US" sz="4400" dirty="0">
                <a:solidFill>
                  <a:srgbClr val="FF0000"/>
                </a:solidFill>
                <a:latin typeface="微软雅黑" panose="020B0503020204020204" pitchFamily="34" charset="-122"/>
              </a:rPr>
              <a:t>管生产经营必须管安全</a:t>
            </a:r>
            <a:endParaRPr lang="zh-CN" altLang="en-US" sz="4400" dirty="0">
              <a:solidFill>
                <a:srgbClr val="FF0000"/>
              </a:solidFill>
              <a:latin typeface="微软雅黑" panose="020B0503020204020204" pitchFamily="34" charset="-122"/>
            </a:endParaRPr>
          </a:p>
        </p:txBody>
      </p:sp>
    </p:spTree>
  </p:cSld>
  <p:clrMapOvr>
    <a:masterClrMapping/>
  </p:clrMapOvr>
  <p:transition spd="slow" advTm="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文本框 1"/>
          <p:cNvSpPr txBox="1"/>
          <p:nvPr/>
        </p:nvSpPr>
        <p:spPr>
          <a:xfrm>
            <a:off x="784225" y="2092325"/>
            <a:ext cx="8234363" cy="1920875"/>
          </a:xfrm>
          <a:prstGeom prst="rect">
            <a:avLst/>
          </a:prstGeom>
          <a:noFill/>
          <a:ln w="9525">
            <a:noFill/>
          </a:ln>
        </p:spPr>
        <p:txBody>
          <a:bodyPr>
            <a:spAutoFit/>
          </a:bodyPr>
          <a:lstStyle/>
          <a:p>
            <a:pPr eaLnBrk="1" hangingPunct="1"/>
            <a:r>
              <a:rPr lang="zh-CN" altLang="en-US" sz="6000" dirty="0">
                <a:solidFill>
                  <a:srgbClr val="FF0000"/>
                </a:solidFill>
                <a:latin typeface="微软雅黑" panose="020B0503020204020204" pitchFamily="34" charset="-122"/>
              </a:rPr>
              <a:t>党政同责    一岗双责  </a:t>
            </a:r>
            <a:r>
              <a:rPr lang="zh-CN" altLang="en-US" sz="6000" b="0" dirty="0">
                <a:latin typeface="微软雅黑" panose="020B0503020204020204" pitchFamily="34" charset="-122"/>
              </a:rPr>
              <a:t>                       </a:t>
            </a:r>
            <a:endParaRPr lang="zh-CN" altLang="en-US" sz="6000" b="0" dirty="0">
              <a:latin typeface="微软雅黑" panose="020B0503020204020204" pitchFamily="34" charset="-122"/>
            </a:endParaRPr>
          </a:p>
          <a:p>
            <a:pPr eaLnBrk="1" hangingPunct="1"/>
            <a:endParaRPr lang="zh-CN" altLang="en-US" sz="6000" b="0" dirty="0">
              <a:latin typeface="微软雅黑" panose="020B0503020204020204" pitchFamily="34" charset="-122"/>
            </a:endParaRPr>
          </a:p>
        </p:txBody>
      </p:sp>
      <p:sp>
        <p:nvSpPr>
          <p:cNvPr id="55299" name="文本框 2"/>
          <p:cNvSpPr txBox="1"/>
          <p:nvPr/>
        </p:nvSpPr>
        <p:spPr>
          <a:xfrm>
            <a:off x="868363" y="4013200"/>
            <a:ext cx="7188200" cy="1006475"/>
          </a:xfrm>
          <a:prstGeom prst="rect">
            <a:avLst/>
          </a:prstGeom>
          <a:noFill/>
          <a:ln w="9525">
            <a:noFill/>
          </a:ln>
        </p:spPr>
        <p:txBody>
          <a:bodyPr wrap="none">
            <a:spAutoFit/>
          </a:bodyPr>
          <a:lstStyle/>
          <a:p>
            <a:pPr eaLnBrk="1" hangingPunct="1"/>
            <a:r>
              <a:rPr lang="zh-CN" altLang="en-US" sz="6000" dirty="0">
                <a:solidFill>
                  <a:srgbClr val="FF0000"/>
                </a:solidFill>
                <a:latin typeface="微软雅黑" panose="020B0503020204020204" pitchFamily="34" charset="-122"/>
                <a:sym typeface="宋体" panose="02010600030101010101" pitchFamily="2" charset="-122"/>
              </a:rPr>
              <a:t>齐抓共管    失职追责</a:t>
            </a:r>
            <a:endParaRPr lang="zh-CN" altLang="en-US" sz="6000" dirty="0">
              <a:solidFill>
                <a:srgbClr val="FF0000"/>
              </a:solidFill>
              <a:latin typeface="微软雅黑" panose="020B0503020204020204" pitchFamily="34" charset="-122"/>
              <a:sym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2"/>
          <p:cNvPicPr>
            <a:picLocks noChangeAspect="1"/>
          </p:cNvPicPr>
          <p:nvPr/>
        </p:nvPicPr>
        <p:blipFill>
          <a:blip r:embed="rId1"/>
          <a:stretch>
            <a:fillRect/>
          </a:stretch>
        </p:blipFill>
        <p:spPr>
          <a:xfrm>
            <a:off x="323850" y="1052513"/>
            <a:ext cx="8432800" cy="5005387"/>
          </a:xfrm>
          <a:prstGeom prst="rect">
            <a:avLst/>
          </a:prstGeom>
          <a:noFill/>
          <a:ln w="9525">
            <a:noFill/>
          </a:ln>
        </p:spPr>
      </p:pic>
      <p:sp>
        <p:nvSpPr>
          <p:cNvPr id="23555" name="矩形 2"/>
          <p:cNvSpPr/>
          <p:nvPr/>
        </p:nvSpPr>
        <p:spPr>
          <a:xfrm>
            <a:off x="2987675" y="5516563"/>
            <a:ext cx="792163" cy="433387"/>
          </a:xfrm>
          <a:prstGeom prst="rect">
            <a:avLst/>
          </a:prstGeom>
          <a:solidFill>
            <a:schemeClr val="accent1"/>
          </a:solidFill>
          <a:ln w="9525" cap="flat" cmpd="sng">
            <a:solidFill>
              <a:schemeClr val="tx1"/>
            </a:solidFill>
            <a:prstDash val="solid"/>
            <a:bevel/>
            <a:headEnd type="none" w="med" len="med"/>
            <a:tailEnd type="none" w="med" len="med"/>
          </a:ln>
        </p:spPr>
        <p:txBody>
          <a:bodyPr lIns="90000" tIns="46800" rIns="90000" bIns="46800" anchor="ctr" anchorCtr="0"/>
          <a:lstStyle/>
          <a:p>
            <a:pPr eaLnBrk="1" hangingPunct="1"/>
            <a:r>
              <a:rPr lang="zh-CN" altLang="en-US" sz="2000" dirty="0">
                <a:solidFill>
                  <a:srgbClr val="FF0000"/>
                </a:solidFill>
                <a:latin typeface="Arial" panose="020B0604020202020204" pitchFamily="34" charset="0"/>
              </a:rPr>
              <a:t>没有</a:t>
            </a:r>
            <a:endParaRPr lang="zh-CN" altLang="en-US" sz="2000" dirty="0">
              <a:solidFill>
                <a:srgbClr val="FF0000"/>
              </a:solidFill>
              <a:latin typeface="Arial" panose="020B0604020202020204" pitchFamily="34" charset="0"/>
            </a:endParaRPr>
          </a:p>
        </p:txBody>
      </p:sp>
      <p:sp>
        <p:nvSpPr>
          <p:cNvPr id="23556" name="矩形 3"/>
          <p:cNvSpPr/>
          <p:nvPr/>
        </p:nvSpPr>
        <p:spPr>
          <a:xfrm>
            <a:off x="2195513" y="1196975"/>
            <a:ext cx="3313112" cy="1079500"/>
          </a:xfrm>
          <a:prstGeom prst="rect">
            <a:avLst/>
          </a:prstGeom>
          <a:solidFill>
            <a:schemeClr val="accent1"/>
          </a:solidFill>
          <a:ln w="9525" cap="flat" cmpd="sng">
            <a:solidFill>
              <a:schemeClr val="tx1"/>
            </a:solidFill>
            <a:prstDash val="solid"/>
            <a:bevel/>
            <a:headEnd type="none" w="med" len="med"/>
            <a:tailEnd type="none" w="med" len="med"/>
          </a:ln>
        </p:spPr>
        <p:txBody>
          <a:bodyPr lIns="90000" tIns="46800" rIns="90000" bIns="46800" anchor="ctr" anchorCtr="0"/>
          <a:lstStyle/>
          <a:p>
            <a:pPr eaLnBrk="1" hangingPunct="1"/>
            <a:r>
              <a:rPr lang="zh-CN" altLang="en-US" sz="8000" dirty="0">
                <a:solidFill>
                  <a:srgbClr val="FF0000"/>
                </a:solidFill>
                <a:latin typeface="Arial" panose="020B0604020202020204" pitchFamily="34" charset="0"/>
              </a:rPr>
              <a:t>安全！</a:t>
            </a:r>
            <a:endParaRPr lang="zh-CN" altLang="en-US" sz="8000" dirty="0">
              <a:solidFill>
                <a:srgbClr val="FF0000"/>
              </a:solidFill>
              <a:latin typeface="Arial" panose="020B0604020202020204" pitchFamily="34" charset="0"/>
            </a:endParaRPr>
          </a:p>
        </p:txBody>
      </p:sp>
      <p:sp>
        <p:nvSpPr>
          <p:cNvPr id="23557" name="矩形 4"/>
          <p:cNvSpPr/>
          <p:nvPr/>
        </p:nvSpPr>
        <p:spPr>
          <a:xfrm>
            <a:off x="1547813" y="4941888"/>
            <a:ext cx="503237" cy="1000125"/>
          </a:xfrm>
          <a:prstGeom prst="rect">
            <a:avLst/>
          </a:prstGeom>
          <a:solidFill>
            <a:schemeClr val="accent1"/>
          </a:solidFill>
          <a:ln w="9525" cap="flat" cmpd="sng">
            <a:solidFill>
              <a:schemeClr val="tx1"/>
            </a:solidFill>
            <a:prstDash val="solid"/>
            <a:bevel/>
            <a:headEnd type="none" w="med" len="med"/>
            <a:tailEnd type="none" w="med" len="med"/>
          </a:ln>
        </p:spPr>
        <p:txBody>
          <a:bodyPr lIns="90000" tIns="46800" rIns="90000" bIns="46800" anchor="ctr" anchorCtr="0"/>
          <a:lstStyle/>
          <a:p>
            <a:pPr eaLnBrk="1" hangingPunct="1"/>
            <a:r>
              <a:rPr lang="zh-CN" altLang="en-US" sz="3200" dirty="0">
                <a:solidFill>
                  <a:srgbClr val="FF0000"/>
                </a:solidFill>
                <a:latin typeface="Arial" panose="020B0604020202020204" pitchFamily="34" charset="0"/>
              </a:rPr>
              <a:t>安全</a:t>
            </a:r>
            <a:endParaRPr lang="zh-CN" altLang="en-US" sz="3200" dirty="0">
              <a:solidFill>
                <a:srgbClr val="FF0000"/>
              </a:solidFill>
              <a:latin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标题 1"/>
          <p:cNvSpPr>
            <a:spLocks noGrp="1"/>
          </p:cNvSpPr>
          <p:nvPr>
            <p:ph type="title" idx="4294967295"/>
          </p:nvPr>
        </p:nvSpPr>
        <p:spPr>
          <a:xfrm>
            <a:off x="179388" y="549275"/>
            <a:ext cx="8499475" cy="1141413"/>
          </a:xfrm>
        </p:spPr>
        <p:txBody>
          <a:bodyPr vert="horz" wrap="square" lIns="91440" tIns="45720" rIns="91440" bIns="45720" anchor="ctr" anchorCtr="0"/>
          <a:p>
            <a:r>
              <a:rPr lang="zh-CN" altLang="en-US" b="1" dirty="0">
                <a:solidFill>
                  <a:srgbClr val="C00000"/>
                </a:solidFill>
                <a:latin typeface="微软雅黑" panose="020B0503020204020204" pitchFamily="34" charset="-122"/>
                <a:ea typeface="微软雅黑" panose="020B0503020204020204" pitchFamily="34" charset="-122"/>
              </a:rPr>
              <a:t>消防安全  四个能力</a:t>
            </a:r>
            <a:endParaRPr lang="zh-CN" altLang="en-US" b="1" dirty="0">
              <a:solidFill>
                <a:srgbClr val="C00000"/>
              </a:solidFill>
              <a:latin typeface="微软雅黑" panose="020B0503020204020204" pitchFamily="34" charset="-122"/>
              <a:ea typeface="微软雅黑" panose="020B0503020204020204" pitchFamily="34" charset="-122"/>
            </a:endParaRPr>
          </a:p>
        </p:txBody>
      </p:sp>
      <p:pic>
        <p:nvPicPr>
          <p:cNvPr id="39938" name="图片 3"/>
          <p:cNvPicPr>
            <a:picLocks noChangeAspect="1"/>
          </p:cNvPicPr>
          <p:nvPr/>
        </p:nvPicPr>
        <p:blipFill>
          <a:blip r:embed="rId1"/>
          <a:stretch>
            <a:fillRect/>
          </a:stretch>
        </p:blipFill>
        <p:spPr>
          <a:xfrm>
            <a:off x="5111750" y="1911350"/>
            <a:ext cx="3176588" cy="4081463"/>
          </a:xfrm>
          <a:prstGeom prst="rect">
            <a:avLst/>
          </a:prstGeom>
          <a:noFill/>
          <a:ln w="9525">
            <a:noFill/>
          </a:ln>
        </p:spPr>
      </p:pic>
      <p:grpSp>
        <p:nvGrpSpPr>
          <p:cNvPr id="2" name="组合 4"/>
          <p:cNvGrpSpPr/>
          <p:nvPr/>
        </p:nvGrpSpPr>
        <p:grpSpPr>
          <a:xfrm>
            <a:off x="1104900" y="5145088"/>
            <a:ext cx="3790950" cy="847725"/>
            <a:chOff x="2967038" y="974745"/>
            <a:chExt cx="6257924" cy="1049608"/>
          </a:xfrm>
        </p:grpSpPr>
        <p:sp>
          <p:nvSpPr>
            <p:cNvPr id="6" name="圆角矩形 5"/>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sp>
          <p:nvSpPr>
            <p:cNvPr id="7" name="圆角矩形 6"/>
            <p:cNvSpPr/>
            <p:nvPr/>
          </p:nvSpPr>
          <p:spPr>
            <a:xfrm>
              <a:off x="4013196" y="1053041"/>
              <a:ext cx="4346994" cy="893015"/>
            </a:xfrm>
            <a:prstGeom prst="roundRect">
              <a:avLst>
                <a:gd name="adj" fmla="val 8586"/>
              </a:avLst>
            </a:prstGeom>
            <a:solidFill>
              <a:srgbClr val="663A77"/>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grpSp>
      <p:grpSp>
        <p:nvGrpSpPr>
          <p:cNvPr id="3" name="组合 7"/>
          <p:cNvGrpSpPr/>
          <p:nvPr/>
        </p:nvGrpSpPr>
        <p:grpSpPr>
          <a:xfrm>
            <a:off x="1104900" y="4011613"/>
            <a:ext cx="3790950" cy="846137"/>
            <a:chOff x="2967038" y="974745"/>
            <a:chExt cx="6257924" cy="1049608"/>
          </a:xfrm>
        </p:grpSpPr>
        <p:sp>
          <p:nvSpPr>
            <p:cNvPr id="9" name="圆角矩形 8"/>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sp>
          <p:nvSpPr>
            <p:cNvPr id="10" name="圆角矩形 9"/>
            <p:cNvSpPr/>
            <p:nvPr/>
          </p:nvSpPr>
          <p:spPr>
            <a:xfrm>
              <a:off x="4013196" y="1053041"/>
              <a:ext cx="4344655" cy="893015"/>
            </a:xfrm>
            <a:prstGeom prst="roundRect">
              <a:avLst>
                <a:gd name="adj" fmla="val 8586"/>
              </a:avLst>
            </a:prstGeom>
            <a:solidFill>
              <a:srgbClr val="E87071"/>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grpSp>
      <p:grpSp>
        <p:nvGrpSpPr>
          <p:cNvPr id="4" name="组合 10"/>
          <p:cNvGrpSpPr/>
          <p:nvPr/>
        </p:nvGrpSpPr>
        <p:grpSpPr>
          <a:xfrm>
            <a:off x="1104900" y="2876550"/>
            <a:ext cx="3790950" cy="847725"/>
            <a:chOff x="2967038" y="974745"/>
            <a:chExt cx="6257924" cy="1049608"/>
          </a:xfrm>
        </p:grpSpPr>
        <p:sp>
          <p:nvSpPr>
            <p:cNvPr id="12" name="圆角矩形 11"/>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sp>
          <p:nvSpPr>
            <p:cNvPr id="13" name="圆角矩形 12"/>
            <p:cNvSpPr/>
            <p:nvPr/>
          </p:nvSpPr>
          <p:spPr>
            <a:xfrm>
              <a:off x="4013196" y="1053041"/>
              <a:ext cx="4344655" cy="893015"/>
            </a:xfrm>
            <a:prstGeom prst="roundRect">
              <a:avLst>
                <a:gd name="adj" fmla="val 8586"/>
              </a:avLst>
            </a:prstGeom>
            <a:solidFill>
              <a:srgbClr val="01ACBE"/>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grpSp>
      <p:grpSp>
        <p:nvGrpSpPr>
          <p:cNvPr id="5" name="组合 13"/>
          <p:cNvGrpSpPr/>
          <p:nvPr/>
        </p:nvGrpSpPr>
        <p:grpSpPr>
          <a:xfrm>
            <a:off x="1104900" y="1741488"/>
            <a:ext cx="3790950" cy="847725"/>
            <a:chOff x="2967038" y="974745"/>
            <a:chExt cx="6257924" cy="1049608"/>
          </a:xfrm>
        </p:grpSpPr>
        <p:sp>
          <p:nvSpPr>
            <p:cNvPr id="15" name="圆角矩形 14"/>
            <p:cNvSpPr/>
            <p:nvPr/>
          </p:nvSpPr>
          <p:spPr>
            <a:xfrm>
              <a:off x="2967038" y="974745"/>
              <a:ext cx="6257924" cy="1049608"/>
            </a:xfrm>
            <a:prstGeom prst="roundRect">
              <a:avLst>
                <a:gd name="adj" fmla="val 11520"/>
              </a:avLst>
            </a:prstGeom>
            <a:gradFill>
              <a:gsLst>
                <a:gs pos="100000">
                  <a:schemeClr val="bg1">
                    <a:lumMod val="95000"/>
                  </a:schemeClr>
                </a:gs>
                <a:gs pos="0">
                  <a:schemeClr val="bg1">
                    <a:lumMod val="88000"/>
                  </a:schemeClr>
                </a:gs>
              </a:gsLst>
              <a:lin ang="2700000" scaled="1"/>
            </a:gradFill>
            <a:ln w="31750">
              <a:gradFill flip="none" rotWithShape="1">
                <a:gsLst>
                  <a:gs pos="1000">
                    <a:schemeClr val="bg1"/>
                  </a:gs>
                  <a:gs pos="70000">
                    <a:srgbClr val="DFDFDF">
                      <a:lumMod val="99000"/>
                      <a:lumOff val="1000"/>
                    </a:srgbClr>
                  </a:gs>
                  <a:gs pos="100000">
                    <a:schemeClr val="bg1">
                      <a:lumMod val="75000"/>
                    </a:schemeClr>
                  </a:gs>
                </a:gsLst>
                <a:lin ang="2700000" scaled="1"/>
                <a:tileRect/>
              </a:gradFill>
            </a:ln>
            <a:effectLst>
              <a:outerShdw blurRad="190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sp>
          <p:nvSpPr>
            <p:cNvPr id="16" name="圆角矩形 15"/>
            <p:cNvSpPr/>
            <p:nvPr/>
          </p:nvSpPr>
          <p:spPr>
            <a:xfrm>
              <a:off x="4013196" y="1053041"/>
              <a:ext cx="4344655" cy="893015"/>
            </a:xfrm>
            <a:prstGeom prst="roundRect">
              <a:avLst>
                <a:gd name="adj" fmla="val 8586"/>
              </a:avLst>
            </a:prstGeom>
            <a:solidFill>
              <a:srgbClr val="FFB850"/>
            </a:solid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white"/>
                </a:solidFill>
                <a:effectLst/>
                <a:uLnTx/>
                <a:uFillTx/>
                <a:latin typeface="+mn-lt"/>
                <a:ea typeface="+mn-ea"/>
                <a:cs typeface="+mn-cs"/>
              </a:endParaRPr>
            </a:p>
          </p:txBody>
        </p:sp>
      </p:grpSp>
      <p:grpSp>
        <p:nvGrpSpPr>
          <p:cNvPr id="8" name="组合 16"/>
          <p:cNvGrpSpPr/>
          <p:nvPr/>
        </p:nvGrpSpPr>
        <p:grpSpPr>
          <a:xfrm>
            <a:off x="1108075" y="1741488"/>
            <a:ext cx="630238" cy="936625"/>
            <a:chOff x="6445211" y="1629594"/>
            <a:chExt cx="841118" cy="937006"/>
          </a:xfrm>
        </p:grpSpPr>
        <p:sp>
          <p:nvSpPr>
            <p:cNvPr id="18" name="文本框 129"/>
            <p:cNvSpPr txBox="1"/>
            <p:nvPr/>
          </p:nvSpPr>
          <p:spPr>
            <a:xfrm>
              <a:off x="6445211" y="1629594"/>
              <a:ext cx="841118" cy="615838"/>
            </a:xfrm>
            <a:prstGeom prst="rect">
              <a:avLst/>
            </a:prstGeom>
            <a:noFill/>
            <a:effectLst>
              <a:innerShdw blurRad="63500" dist="50800" dir="10800000">
                <a:prstClr val="black">
                  <a:alpha val="50000"/>
                </a:prstClr>
              </a:innerShdw>
            </a:effectLst>
          </p:spPr>
          <p:txBody>
            <a:bodyPr>
              <a:spAutoFit/>
            </a:bodyPr>
            <a:lstStyle/>
            <a:p>
              <a:pPr marR="0" algn="ctr" defTabSz="914400">
                <a:buClrTx/>
                <a:buSzTx/>
                <a:defRPr/>
              </a:pPr>
              <a:r>
                <a:rPr kumimoji="0" lang="en-US" altLang="zh-CN" sz="3400" kern="1200" cap="none" spc="0" normalizeH="0" baseline="0" noProof="0" dirty="0">
                  <a:solidFill>
                    <a:srgbClr val="FFB850"/>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rPr>
                <a:t>01</a:t>
              </a:r>
              <a:endParaRPr kumimoji="0" lang="zh-CN" altLang="en-US" sz="3400" kern="1200" cap="none" spc="0" normalizeH="0" baseline="0" noProof="0" dirty="0">
                <a:solidFill>
                  <a:srgbClr val="FFB850"/>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endParaRPr>
            </a:p>
          </p:txBody>
        </p:sp>
        <p:sp>
          <p:nvSpPr>
            <p:cNvPr id="39945" name="文本框 130"/>
            <p:cNvSpPr txBox="1"/>
            <p:nvPr/>
          </p:nvSpPr>
          <p:spPr>
            <a:xfrm>
              <a:off x="6523091" y="2166305"/>
              <a:ext cx="685356" cy="400295"/>
            </a:xfrm>
            <a:prstGeom prst="rect">
              <a:avLst/>
            </a:prstGeom>
            <a:noFill/>
            <a:ln w="9525">
              <a:noFill/>
            </a:ln>
          </p:spPr>
          <p:txBody>
            <a:bodyPr anchor="t" anchorCtr="0">
              <a:spAutoFit/>
            </a:bodyPr>
            <a:p>
              <a:pPr algn="ctr"/>
              <a:r>
                <a:rPr lang="en-US" altLang="zh-CN" sz="1000" dirty="0">
                  <a:solidFill>
                    <a:srgbClr val="FFB850"/>
                  </a:solidFill>
                  <a:latin typeface="LiHei Pro"/>
                  <a:ea typeface="LiHei Pro"/>
                </a:rPr>
                <a:t>OPTION</a:t>
              </a:r>
              <a:endParaRPr lang="zh-CN" altLang="en-US" sz="1000" dirty="0">
                <a:solidFill>
                  <a:srgbClr val="FFB850"/>
                </a:solidFill>
                <a:latin typeface="LiHei Pro"/>
                <a:ea typeface="LiHei Pro"/>
              </a:endParaRPr>
            </a:p>
          </p:txBody>
        </p:sp>
      </p:grpSp>
      <p:grpSp>
        <p:nvGrpSpPr>
          <p:cNvPr id="11" name="组合 19"/>
          <p:cNvGrpSpPr/>
          <p:nvPr/>
        </p:nvGrpSpPr>
        <p:grpSpPr>
          <a:xfrm>
            <a:off x="715963" y="5145088"/>
            <a:ext cx="1192212" cy="793750"/>
            <a:chOff x="6358017" y="5035127"/>
            <a:chExt cx="1015505" cy="793303"/>
          </a:xfrm>
        </p:grpSpPr>
        <p:sp>
          <p:nvSpPr>
            <p:cNvPr id="21" name="文本框 132"/>
            <p:cNvSpPr txBox="1"/>
            <p:nvPr/>
          </p:nvSpPr>
          <p:spPr>
            <a:xfrm>
              <a:off x="6445211" y="5035127"/>
              <a:ext cx="841118" cy="615838"/>
            </a:xfrm>
            <a:prstGeom prst="rect">
              <a:avLst/>
            </a:prstGeom>
            <a:noFill/>
            <a:effectLst>
              <a:innerShdw blurRad="63500" dist="50800" dir="10800000">
                <a:prstClr val="black">
                  <a:alpha val="50000"/>
                </a:prstClr>
              </a:innerShdw>
            </a:effectLst>
          </p:spPr>
          <p:txBody>
            <a:bodyPr>
              <a:spAutoFit/>
            </a:bodyPr>
            <a:lstStyle/>
            <a:p>
              <a:pPr marR="0" algn="ctr" defTabSz="914400">
                <a:buClrTx/>
                <a:buSzTx/>
                <a:defRPr/>
              </a:pPr>
              <a:r>
                <a:rPr kumimoji="0" lang="en-US" altLang="zh-CN" sz="3400" kern="1200" cap="none" spc="0" normalizeH="0" baseline="0" noProof="0" dirty="0">
                  <a:solidFill>
                    <a:srgbClr val="663A77"/>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rPr>
                <a:t>04</a:t>
              </a:r>
              <a:endParaRPr kumimoji="0" lang="zh-CN" altLang="en-US" sz="3400" kern="1200" cap="none" spc="0" normalizeH="0" baseline="0" noProof="0" dirty="0">
                <a:solidFill>
                  <a:srgbClr val="663A77"/>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endParaRPr>
            </a:p>
          </p:txBody>
        </p:sp>
        <p:sp>
          <p:nvSpPr>
            <p:cNvPr id="39948" name="文本框 133"/>
            <p:cNvSpPr txBox="1"/>
            <p:nvPr/>
          </p:nvSpPr>
          <p:spPr>
            <a:xfrm>
              <a:off x="6358017" y="5582095"/>
              <a:ext cx="1015505" cy="246335"/>
            </a:xfrm>
            <a:prstGeom prst="rect">
              <a:avLst/>
            </a:prstGeom>
            <a:noFill/>
            <a:ln w="9525">
              <a:noFill/>
            </a:ln>
          </p:spPr>
          <p:txBody>
            <a:bodyPr anchor="t" anchorCtr="0">
              <a:spAutoFit/>
            </a:bodyPr>
            <a:p>
              <a:pPr algn="ctr"/>
              <a:r>
                <a:rPr lang="en-US" altLang="zh-CN" sz="1000" dirty="0">
                  <a:solidFill>
                    <a:srgbClr val="663A77"/>
                  </a:solidFill>
                  <a:latin typeface="LiHei Pro"/>
                  <a:ea typeface="LiHei Pro"/>
                </a:rPr>
                <a:t>OPTION</a:t>
              </a:r>
              <a:endParaRPr lang="zh-CN" altLang="en-US" sz="1000" dirty="0">
                <a:solidFill>
                  <a:srgbClr val="663A77"/>
                </a:solidFill>
                <a:latin typeface="LiHei Pro"/>
                <a:ea typeface="LiHei Pro"/>
              </a:endParaRPr>
            </a:p>
          </p:txBody>
        </p:sp>
      </p:grpSp>
      <p:grpSp>
        <p:nvGrpSpPr>
          <p:cNvPr id="14" name="组合 22"/>
          <p:cNvGrpSpPr/>
          <p:nvPr/>
        </p:nvGrpSpPr>
        <p:grpSpPr>
          <a:xfrm>
            <a:off x="827088" y="4038600"/>
            <a:ext cx="976312" cy="782638"/>
            <a:chOff x="6072097" y="3927302"/>
            <a:chExt cx="1301425" cy="783046"/>
          </a:xfrm>
        </p:grpSpPr>
        <p:sp>
          <p:nvSpPr>
            <p:cNvPr id="24" name="文本框 135"/>
            <p:cNvSpPr txBox="1"/>
            <p:nvPr/>
          </p:nvSpPr>
          <p:spPr>
            <a:xfrm>
              <a:off x="6072097" y="3927302"/>
              <a:ext cx="1214234" cy="615837"/>
            </a:xfrm>
            <a:prstGeom prst="rect">
              <a:avLst/>
            </a:prstGeom>
            <a:noFill/>
            <a:effectLst>
              <a:innerShdw blurRad="63500" dist="50800" dir="10800000">
                <a:prstClr val="black">
                  <a:alpha val="50000"/>
                </a:prstClr>
              </a:innerShdw>
            </a:effectLst>
          </p:spPr>
          <p:txBody>
            <a:bodyPr>
              <a:spAutoFit/>
            </a:bodyPr>
            <a:lstStyle/>
            <a:p>
              <a:pPr marR="0" algn="ctr" defTabSz="914400">
                <a:buClrTx/>
                <a:buSzTx/>
                <a:defRPr/>
              </a:pPr>
              <a:r>
                <a:rPr kumimoji="0" lang="en-US" altLang="zh-CN" sz="3400" kern="1200" cap="none" spc="0" normalizeH="0" baseline="0" noProof="0" dirty="0">
                  <a:solidFill>
                    <a:srgbClr val="E87071"/>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rPr>
                <a:t>03</a:t>
              </a:r>
              <a:endParaRPr kumimoji="0" lang="zh-CN" altLang="en-US" sz="3400" kern="1200" cap="none" spc="0" normalizeH="0" baseline="0" noProof="0" dirty="0">
                <a:solidFill>
                  <a:srgbClr val="E87071"/>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endParaRPr>
            </a:p>
          </p:txBody>
        </p:sp>
        <p:sp>
          <p:nvSpPr>
            <p:cNvPr id="39951" name="文本框 136"/>
            <p:cNvSpPr txBox="1"/>
            <p:nvPr/>
          </p:nvSpPr>
          <p:spPr>
            <a:xfrm>
              <a:off x="6358017" y="4464013"/>
              <a:ext cx="1015505" cy="246335"/>
            </a:xfrm>
            <a:prstGeom prst="rect">
              <a:avLst/>
            </a:prstGeom>
            <a:noFill/>
            <a:ln w="9525">
              <a:noFill/>
            </a:ln>
          </p:spPr>
          <p:txBody>
            <a:bodyPr anchor="t" anchorCtr="0">
              <a:spAutoFit/>
            </a:bodyPr>
            <a:p>
              <a:pPr algn="ctr"/>
              <a:r>
                <a:rPr lang="en-US" altLang="zh-CN" sz="1000" dirty="0">
                  <a:solidFill>
                    <a:srgbClr val="E87071"/>
                  </a:solidFill>
                  <a:latin typeface="LiHei Pro"/>
                  <a:ea typeface="LiHei Pro"/>
                </a:rPr>
                <a:t>OPTION</a:t>
              </a:r>
              <a:endParaRPr lang="zh-CN" altLang="en-US" sz="1000" dirty="0">
                <a:solidFill>
                  <a:srgbClr val="E87071"/>
                </a:solidFill>
                <a:latin typeface="LiHei Pro"/>
                <a:ea typeface="LiHei Pro"/>
              </a:endParaRPr>
            </a:p>
          </p:txBody>
        </p:sp>
      </p:grpSp>
      <p:grpSp>
        <p:nvGrpSpPr>
          <p:cNvPr id="17" name="组合 25"/>
          <p:cNvGrpSpPr/>
          <p:nvPr/>
        </p:nvGrpSpPr>
        <p:grpSpPr>
          <a:xfrm>
            <a:off x="827088" y="2889250"/>
            <a:ext cx="976312" cy="1139825"/>
            <a:chOff x="6358017" y="2778449"/>
            <a:chExt cx="1015505" cy="1139299"/>
          </a:xfrm>
        </p:grpSpPr>
        <p:sp>
          <p:nvSpPr>
            <p:cNvPr id="27" name="文本框 138"/>
            <p:cNvSpPr txBox="1"/>
            <p:nvPr/>
          </p:nvSpPr>
          <p:spPr>
            <a:xfrm>
              <a:off x="6445211" y="2778449"/>
              <a:ext cx="841118" cy="1139299"/>
            </a:xfrm>
            <a:prstGeom prst="rect">
              <a:avLst/>
            </a:prstGeom>
            <a:noFill/>
            <a:effectLst>
              <a:innerShdw blurRad="63500" dist="50800" dir="10800000">
                <a:prstClr val="black">
                  <a:alpha val="50000"/>
                </a:prstClr>
              </a:innerShdw>
            </a:effectLst>
          </p:spPr>
          <p:txBody>
            <a:bodyPr>
              <a:spAutoFit/>
            </a:bodyPr>
            <a:lstStyle/>
            <a:p>
              <a:pPr marR="0" algn="ctr" defTabSz="914400">
                <a:buClrTx/>
                <a:buSzTx/>
                <a:defRPr/>
              </a:pPr>
              <a:r>
                <a:rPr kumimoji="0" lang="en-US" altLang="zh-CN" sz="3400" kern="1200" cap="none" spc="0" normalizeH="0" baseline="0" noProof="0" dirty="0">
                  <a:solidFill>
                    <a:srgbClr val="01ACBE"/>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rPr>
                <a:t>02</a:t>
              </a:r>
              <a:endParaRPr kumimoji="0" lang="zh-CN" altLang="en-US" sz="3400" kern="1200" cap="none" spc="0" normalizeH="0" baseline="0" noProof="0" dirty="0">
                <a:solidFill>
                  <a:srgbClr val="01ACBE"/>
                </a:solidFill>
                <a:effectLst>
                  <a:innerShdw blurRad="50800" dist="25400" dir="10800000">
                    <a:prstClr val="black">
                      <a:alpha val="50000"/>
                    </a:prstClr>
                  </a:innerShdw>
                </a:effectLst>
                <a:latin typeface="Impact" panose="020B0806030902050204" pitchFamily="34" charset="0"/>
                <a:ea typeface="造字工房尚黑 G0v1 长体" pitchFamily="50" charset="-122"/>
                <a:cs typeface="+mn-cs"/>
              </a:endParaRPr>
            </a:p>
          </p:txBody>
        </p:sp>
        <p:sp>
          <p:nvSpPr>
            <p:cNvPr id="39954" name="文本框 139"/>
            <p:cNvSpPr txBox="1"/>
            <p:nvPr/>
          </p:nvSpPr>
          <p:spPr>
            <a:xfrm>
              <a:off x="6358017" y="3315159"/>
              <a:ext cx="1015505" cy="246335"/>
            </a:xfrm>
            <a:prstGeom prst="rect">
              <a:avLst/>
            </a:prstGeom>
            <a:noFill/>
            <a:ln w="9525">
              <a:noFill/>
            </a:ln>
          </p:spPr>
          <p:txBody>
            <a:bodyPr anchor="t" anchorCtr="0">
              <a:spAutoFit/>
            </a:bodyPr>
            <a:p>
              <a:pPr algn="ctr"/>
              <a:r>
                <a:rPr lang="en-US" altLang="zh-CN" sz="1000" dirty="0">
                  <a:solidFill>
                    <a:srgbClr val="01ACBE"/>
                  </a:solidFill>
                  <a:latin typeface="LiHei Pro"/>
                  <a:ea typeface="LiHei Pro"/>
                </a:rPr>
                <a:t>OPTION</a:t>
              </a:r>
              <a:endParaRPr lang="zh-CN" altLang="en-US" sz="1000" dirty="0">
                <a:solidFill>
                  <a:srgbClr val="01ACBE"/>
                </a:solidFill>
                <a:latin typeface="LiHei Pro"/>
                <a:ea typeface="LiHei Pro"/>
              </a:endParaRPr>
            </a:p>
          </p:txBody>
        </p:sp>
      </p:grpSp>
      <p:grpSp>
        <p:nvGrpSpPr>
          <p:cNvPr id="19" name="Group 13"/>
          <p:cNvGrpSpPr>
            <a:grpSpLocks noChangeAspect="1"/>
          </p:cNvGrpSpPr>
          <p:nvPr/>
        </p:nvGrpSpPr>
        <p:grpSpPr bwMode="auto">
          <a:xfrm>
            <a:off x="4470905" y="3103717"/>
            <a:ext cx="322233" cy="434488"/>
            <a:chOff x="2426" y="2781"/>
            <a:chExt cx="593" cy="600"/>
          </a:xfrm>
          <a:solidFill>
            <a:srgbClr val="01ACBE"/>
          </a:solidFill>
        </p:grpSpPr>
        <p:sp>
          <p:nvSpPr>
            <p:cNvPr id="33"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34"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grpSp>
        <p:nvGrpSpPr>
          <p:cNvPr id="20" name="Group 18"/>
          <p:cNvGrpSpPr>
            <a:grpSpLocks noChangeAspect="1"/>
          </p:cNvGrpSpPr>
          <p:nvPr/>
        </p:nvGrpSpPr>
        <p:grpSpPr bwMode="auto">
          <a:xfrm>
            <a:off x="4459530" y="4228577"/>
            <a:ext cx="334750" cy="415652"/>
            <a:chOff x="3802" y="2858"/>
            <a:chExt cx="616" cy="574"/>
          </a:xfrm>
          <a:solidFill>
            <a:srgbClr val="E87071"/>
          </a:solidFill>
        </p:grpSpPr>
        <p:sp>
          <p:nvSpPr>
            <p:cNvPr id="36" name="Rectangle 19"/>
            <p:cNvSpPr>
              <a:spLocks noChangeArrowheads="1"/>
            </p:cNvSpPr>
            <p:nvPr/>
          </p:nvSpPr>
          <p:spPr bwMode="auto">
            <a:xfrm>
              <a:off x="3802" y="3205"/>
              <a:ext cx="129" cy="227"/>
            </a:xfrm>
            <a:prstGeom prst="rect">
              <a:avLst/>
            </a:pr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37" name="Rectangle 20"/>
            <p:cNvSpPr>
              <a:spLocks noChangeArrowheads="1"/>
            </p:cNvSpPr>
            <p:nvPr/>
          </p:nvSpPr>
          <p:spPr bwMode="auto">
            <a:xfrm>
              <a:off x="3964" y="3174"/>
              <a:ext cx="129" cy="258"/>
            </a:xfrm>
            <a:prstGeom prst="rect">
              <a:avLst/>
            </a:pr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38" name="Rectangle 21"/>
            <p:cNvSpPr>
              <a:spLocks noChangeArrowheads="1"/>
            </p:cNvSpPr>
            <p:nvPr/>
          </p:nvSpPr>
          <p:spPr bwMode="auto">
            <a:xfrm>
              <a:off x="4129" y="3131"/>
              <a:ext cx="129" cy="301"/>
            </a:xfrm>
            <a:prstGeom prst="rect">
              <a:avLst/>
            </a:pr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39" name="Rectangle 22"/>
            <p:cNvSpPr>
              <a:spLocks noChangeArrowheads="1"/>
            </p:cNvSpPr>
            <p:nvPr/>
          </p:nvSpPr>
          <p:spPr bwMode="auto">
            <a:xfrm>
              <a:off x="4289" y="3078"/>
              <a:ext cx="129" cy="354"/>
            </a:xfrm>
            <a:prstGeom prst="rect">
              <a:avLst/>
            </a:pr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0"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grpSp>
        <p:nvGrpSpPr>
          <p:cNvPr id="22" name="Group 26"/>
          <p:cNvGrpSpPr>
            <a:grpSpLocks noChangeAspect="1"/>
          </p:cNvGrpSpPr>
          <p:nvPr/>
        </p:nvGrpSpPr>
        <p:grpSpPr bwMode="auto">
          <a:xfrm>
            <a:off x="4408664" y="5426149"/>
            <a:ext cx="433188" cy="286174"/>
            <a:chOff x="5676" y="2597"/>
            <a:chExt cx="1061" cy="526"/>
          </a:xfrm>
          <a:solidFill>
            <a:srgbClr val="663A77"/>
          </a:solidFill>
        </p:grpSpPr>
        <p:sp>
          <p:nvSpPr>
            <p:cNvPr id="42"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3"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4"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5"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6"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7"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8"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49"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50"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51"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52"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53"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54"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55"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sp>
          <p:nvSpPr>
            <p:cNvPr id="56"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600" b="1"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9958" name="文本框 169"/>
          <p:cNvSpPr txBox="1"/>
          <p:nvPr/>
        </p:nvSpPr>
        <p:spPr>
          <a:xfrm>
            <a:off x="1781175" y="1965325"/>
            <a:ext cx="3151188" cy="385763"/>
          </a:xfrm>
          <a:prstGeom prst="rect">
            <a:avLst/>
          </a:prstGeom>
          <a:noFill/>
          <a:ln w="9525">
            <a:noFill/>
          </a:ln>
        </p:spPr>
        <p:txBody>
          <a:bodyPr lIns="76819" tIns="38409" rIns="76819" bIns="38409" anchor="t" anchorCtr="0">
            <a:spAutoFit/>
          </a:bodyPr>
          <a:p>
            <a:r>
              <a:rPr lang="zh-CN" altLang="en-US" sz="2000" dirty="0">
                <a:latin typeface="微软雅黑" panose="020B0503020204020204" pitchFamily="34" charset="-122"/>
                <a:ea typeface="微软雅黑" panose="020B0503020204020204" pitchFamily="34" charset="-122"/>
              </a:rPr>
              <a:t>检查消除火灾隐患能力</a:t>
            </a:r>
            <a:endParaRPr lang="zh-CN" altLang="en-US" sz="2000" dirty="0">
              <a:solidFill>
                <a:srgbClr val="FFFFFF"/>
              </a:solidFill>
              <a:latin typeface="时尚中黑简体"/>
              <a:ea typeface="时尚中黑简体"/>
            </a:endParaRPr>
          </a:p>
        </p:txBody>
      </p:sp>
      <p:sp>
        <p:nvSpPr>
          <p:cNvPr id="39959" name="文本框 172"/>
          <p:cNvSpPr txBox="1"/>
          <p:nvPr/>
        </p:nvSpPr>
        <p:spPr>
          <a:xfrm>
            <a:off x="1828800" y="3076575"/>
            <a:ext cx="2687638" cy="385763"/>
          </a:xfrm>
          <a:prstGeom prst="rect">
            <a:avLst/>
          </a:prstGeom>
          <a:noFill/>
          <a:ln w="9525">
            <a:noFill/>
          </a:ln>
        </p:spPr>
        <p:txBody>
          <a:bodyPr lIns="76819" tIns="38409" rIns="76819" bIns="38409" anchor="t" anchorCtr="0">
            <a:spAutoFit/>
          </a:bodyPr>
          <a:p>
            <a:r>
              <a:rPr lang="zh-CN" altLang="en-US" sz="2000" dirty="0">
                <a:solidFill>
                  <a:srgbClr val="FFFFFF"/>
                </a:solidFill>
                <a:latin typeface="微软雅黑" panose="020B0503020204020204" pitchFamily="34" charset="-122"/>
                <a:ea typeface="微软雅黑" panose="020B0503020204020204" pitchFamily="34" charset="-122"/>
              </a:rPr>
              <a:t>扑救初级火灾能力</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9960" name="文本框 175"/>
          <p:cNvSpPr txBox="1"/>
          <p:nvPr/>
        </p:nvSpPr>
        <p:spPr>
          <a:xfrm>
            <a:off x="1835150" y="4192588"/>
            <a:ext cx="2554288" cy="385762"/>
          </a:xfrm>
          <a:prstGeom prst="rect">
            <a:avLst/>
          </a:prstGeom>
          <a:noFill/>
          <a:ln w="9525">
            <a:noFill/>
          </a:ln>
        </p:spPr>
        <p:txBody>
          <a:bodyPr lIns="76819" tIns="38409" rIns="76819" bIns="38409" anchor="t" anchorCtr="0">
            <a:spAutoFit/>
          </a:bodyPr>
          <a:p>
            <a:r>
              <a:rPr lang="zh-CN" altLang="en-US" sz="2000" dirty="0">
                <a:solidFill>
                  <a:srgbClr val="FFFFFF"/>
                </a:solidFill>
                <a:latin typeface="微软雅黑" panose="020B0503020204020204" pitchFamily="34" charset="-122"/>
                <a:ea typeface="微软雅黑" panose="020B0503020204020204" pitchFamily="34" charset="-122"/>
              </a:rPr>
              <a:t>组织疏散逃生能力</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9961" name="文本框 178"/>
          <p:cNvSpPr txBox="1"/>
          <p:nvPr/>
        </p:nvSpPr>
        <p:spPr>
          <a:xfrm>
            <a:off x="1817688" y="5294313"/>
            <a:ext cx="2682875" cy="385762"/>
          </a:xfrm>
          <a:prstGeom prst="rect">
            <a:avLst/>
          </a:prstGeom>
          <a:noFill/>
          <a:ln w="9525">
            <a:noFill/>
          </a:ln>
        </p:spPr>
        <p:txBody>
          <a:bodyPr lIns="76819" tIns="38409" rIns="76819" bIns="38409" anchor="t" anchorCtr="0">
            <a:spAutoFit/>
          </a:bodyPr>
          <a:p>
            <a:r>
              <a:rPr lang="zh-CN" altLang="en-US" sz="2000" dirty="0">
                <a:solidFill>
                  <a:schemeClr val="bg1"/>
                </a:solidFill>
                <a:latin typeface="微软雅黑" panose="020B0503020204020204" pitchFamily="34" charset="-122"/>
                <a:ea typeface="微软雅黑" panose="020B0503020204020204" pitchFamily="34" charset="-122"/>
              </a:rPr>
              <a:t>消防宣传 教育能力</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900" decel="100000" fill="hold"/>
                                        <p:tgtEl>
                                          <p:spTgt spid="2"/>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21" presetClass="entr" presetSubtype="1"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1250"/>
                                        <p:tgtEl>
                                          <p:spTgt spid="8"/>
                                        </p:tgtEl>
                                      </p:cBhvr>
                                    </p:animEffect>
                                  </p:childTnLst>
                                </p:cTn>
                              </p:par>
                              <p:par>
                                <p:cTn id="33" presetID="21" presetClass="entr" presetSubtype="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1250"/>
                                        <p:tgtEl>
                                          <p:spTgt spid="17"/>
                                        </p:tgtEl>
                                      </p:cBhvr>
                                    </p:animEffect>
                                  </p:childTnLst>
                                </p:cTn>
                              </p:par>
                              <p:par>
                                <p:cTn id="36" presetID="21" presetClass="entr" presetSubtype="1"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1250"/>
                                        <p:tgtEl>
                                          <p:spTgt spid="19"/>
                                        </p:tgtEl>
                                      </p:cBhvr>
                                    </p:animEffect>
                                  </p:childTnLst>
                                </p:cTn>
                              </p:par>
                              <p:par>
                                <p:cTn id="39" presetID="21" presetClass="entr" presetSubtype="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1250"/>
                                        <p:tgtEl>
                                          <p:spTgt spid="14"/>
                                        </p:tgtEl>
                                      </p:cBhvr>
                                    </p:animEffect>
                                  </p:childTnLst>
                                </p:cTn>
                              </p:par>
                              <p:par>
                                <p:cTn id="42" presetID="21" presetClass="entr" presetSubtype="1"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heel(1)">
                                      <p:cBhvr>
                                        <p:cTn id="44" dur="1250"/>
                                        <p:tgtEl>
                                          <p:spTgt spid="20"/>
                                        </p:tgtEl>
                                      </p:cBhvr>
                                    </p:animEffect>
                                  </p:childTnLst>
                                </p:cTn>
                              </p:par>
                              <p:par>
                                <p:cTn id="45" presetID="21" presetClass="entr" presetSubtype="1"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1250"/>
                                        <p:tgtEl>
                                          <p:spTgt spid="11"/>
                                        </p:tgtEl>
                                      </p:cBhvr>
                                    </p:animEffect>
                                  </p:childTnLst>
                                </p:cTn>
                              </p:par>
                              <p:par>
                                <p:cTn id="48" presetID="21" presetClass="entr" presetSubtype="1"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Rectangle 2"/>
          <p:cNvSpPr>
            <a:spLocks noGrp="1"/>
          </p:cNvSpPr>
          <p:nvPr>
            <p:ph type="title" idx="4294967295"/>
          </p:nvPr>
        </p:nvSpPr>
        <p:spPr>
          <a:xfrm>
            <a:off x="457200" y="1219200"/>
            <a:ext cx="8229600" cy="685800"/>
          </a:xfrm>
        </p:spPr>
        <p:txBody>
          <a:bodyPr vert="horz" wrap="square" lIns="91440" tIns="45720" rIns="91440" bIns="45720" anchor="ctr" anchorCtr="0"/>
          <a:p>
            <a:r>
              <a:rPr lang="zh-CN" altLang="en-US" sz="4000" b="1" dirty="0">
                <a:ea typeface="黑体" panose="02010609060101010101" pitchFamily="49" charset="-122"/>
              </a:rPr>
              <a:t>检查消除火灾隐患的能力</a:t>
            </a:r>
            <a:endParaRPr lang="zh-CN" altLang="en-US" sz="4000" b="1" dirty="0">
              <a:ea typeface="黑体" panose="02010609060101010101" pitchFamily="49" charset="-122"/>
            </a:endParaRPr>
          </a:p>
        </p:txBody>
      </p:sp>
      <p:sp>
        <p:nvSpPr>
          <p:cNvPr id="40962" name="Rectangle 3"/>
          <p:cNvSpPr>
            <a:spLocks noGrp="1"/>
          </p:cNvSpPr>
          <p:nvPr>
            <p:ph type="body" idx="4294967295"/>
          </p:nvPr>
        </p:nvSpPr>
        <p:spPr>
          <a:xfrm>
            <a:off x="609600" y="2286000"/>
            <a:ext cx="7848600" cy="3535363"/>
          </a:xfrm>
        </p:spPr>
        <p:txBody>
          <a:bodyPr vert="horz" wrap="square" lIns="91440" tIns="45720" rIns="91440" bIns="45720" anchor="t" anchorCtr="0"/>
          <a:p>
            <a:r>
              <a:rPr lang="zh-CN" altLang="en-US" dirty="0"/>
              <a:t>单位应建立防火检查、巡查队伍 </a:t>
            </a:r>
            <a:endParaRPr lang="zh-CN" altLang="en-US" dirty="0"/>
          </a:p>
          <a:p>
            <a:r>
              <a:rPr lang="zh-CN" altLang="en-US" dirty="0"/>
              <a:t>单位消防安全责任人、消防安全管理人每月至少组织一次防火检查</a:t>
            </a:r>
            <a:endParaRPr lang="zh-CN" altLang="en-US" dirty="0"/>
          </a:p>
          <a:p>
            <a:r>
              <a:rPr lang="zh-CN" altLang="en-US" dirty="0"/>
              <a:t>单位实行每日防火巡查，并建立巡查记录 </a:t>
            </a:r>
            <a:endParaRPr lang="zh-CN" altLang="en-US" dirty="0"/>
          </a:p>
          <a:p>
            <a:r>
              <a:rPr lang="zh-CN" altLang="en-US" dirty="0"/>
              <a:t>部门负责人每周至少开展一次防火记录 </a:t>
            </a:r>
            <a:endParaRPr lang="zh-CN" altLang="en-US" dirty="0"/>
          </a:p>
          <a:p>
            <a:r>
              <a:rPr lang="zh-CN" altLang="en-US" dirty="0"/>
              <a:t>员工每天班前、班后进行本岗位防火检查 </a:t>
            </a:r>
            <a:endParaRPr lang="zh-CN" altLang="en-US" dirty="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140200" y="836613"/>
            <a:ext cx="4429125" cy="5861050"/>
          </a:xfrm>
          <a:prstGeom prst="rect">
            <a:avLst/>
          </a:prstGeom>
          <a:noFill/>
          <a:ln w="9525">
            <a:noFill/>
          </a:ln>
        </p:spPr>
        <p:txBody>
          <a:bodyPr lIns="98466" tIns="49233" rIns="98466" bIns="49233" anchor="t" anchorCtr="0">
            <a:spAutoFit/>
          </a:bodyPr>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一查设施器材 禁损坏挪用</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二查通道出口 禁封闭堵塞</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三查照明指示 禁遮挡损坏</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四查装饰装修 禁易燃可燃</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五查电器线路 禁私搭乱接</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六查用电设备 禁违章使用</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七查吸烟用火 禁擅用明火</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八查场所人员 禁超员脱岗</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九查物品存放 禁违规存储</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2800" dirty="0">
                <a:solidFill>
                  <a:srgbClr val="C00000"/>
                </a:solidFill>
                <a:latin typeface="微软雅黑" panose="020B0503020204020204" pitchFamily="34" charset="-122"/>
                <a:ea typeface="微软雅黑" panose="020B0503020204020204" pitchFamily="34" charset="-122"/>
              </a:rPr>
              <a:t>十查人员住宿 禁三合一体</a:t>
            </a:r>
            <a:endParaRPr lang="en-US" altLang="zh-CN" sz="2800" dirty="0">
              <a:solidFill>
                <a:srgbClr val="C00000"/>
              </a:solidFill>
              <a:latin typeface="微软雅黑" panose="020B0503020204020204" pitchFamily="34" charset="-122"/>
              <a:ea typeface="微软雅黑" panose="020B0503020204020204" pitchFamily="34" charset="-122"/>
            </a:endParaRPr>
          </a:p>
          <a:p>
            <a:pPr>
              <a:lnSpc>
                <a:spcPct val="120000"/>
              </a:lnSpc>
            </a:pPr>
            <a:endParaRPr lang="en-US" altLang="zh-CN" dirty="0">
              <a:latin typeface="Arial" panose="020B0604020202020204" pitchFamily="34" charset="0"/>
              <a:ea typeface="微软雅黑" panose="020B0503020204020204" pitchFamily="34" charset="-122"/>
            </a:endParaRPr>
          </a:p>
          <a:p>
            <a:pPr>
              <a:lnSpc>
                <a:spcPct val="120000"/>
              </a:lnSpc>
            </a:pPr>
            <a:endParaRPr lang="zh-CN" altLang="zh-CN" dirty="0">
              <a:latin typeface="Arial" panose="020B0604020202020204" pitchFamily="34" charset="0"/>
              <a:ea typeface="微软雅黑" panose="020B0503020204020204" pitchFamily="34" charset="-122"/>
            </a:endParaRPr>
          </a:p>
        </p:txBody>
      </p:sp>
      <p:pic>
        <p:nvPicPr>
          <p:cNvPr id="5" name="Picture 3" descr="image 705"/>
          <p:cNvPicPr>
            <a:picLocks noChangeAspect="1"/>
          </p:cNvPicPr>
          <p:nvPr/>
        </p:nvPicPr>
        <p:blipFill>
          <a:blip r:embed="rId1"/>
          <a:stretch>
            <a:fillRect/>
          </a:stretch>
        </p:blipFill>
        <p:spPr>
          <a:xfrm>
            <a:off x="2268538" y="333375"/>
            <a:ext cx="1425575" cy="2293938"/>
          </a:xfrm>
          <a:prstGeom prst="rect">
            <a:avLst/>
          </a:prstGeom>
          <a:noFill/>
          <a:ln w="9525">
            <a:noFill/>
          </a:ln>
        </p:spPr>
      </p:pic>
      <p:sp>
        <p:nvSpPr>
          <p:cNvPr id="41987" name="矩形 1"/>
          <p:cNvSpPr/>
          <p:nvPr/>
        </p:nvSpPr>
        <p:spPr>
          <a:xfrm>
            <a:off x="827088" y="2133600"/>
            <a:ext cx="2736850" cy="1739900"/>
          </a:xfrm>
          <a:prstGeom prst="rect">
            <a:avLst/>
          </a:prstGeom>
          <a:noFill/>
          <a:ln w="9525">
            <a:noFill/>
          </a:ln>
        </p:spPr>
        <p:txBody>
          <a:bodyPr lIns="76819" tIns="38409" rIns="76819" bIns="38409" anchor="t" anchorCtr="0">
            <a:spAutoFit/>
          </a:bodyPr>
          <a:p>
            <a:pPr>
              <a:lnSpc>
                <a:spcPct val="120000"/>
              </a:lnSpc>
            </a:pPr>
            <a:r>
              <a:rPr lang="zh-CN" altLang="en-US" sz="4500" dirty="0">
                <a:solidFill>
                  <a:srgbClr val="C00000"/>
                </a:solidFill>
                <a:latin typeface="微软雅黑" panose="020B0503020204020204" pitchFamily="34" charset="-122"/>
                <a:ea typeface="微软雅黑" panose="020B0503020204020204" pitchFamily="34" charset="-122"/>
              </a:rPr>
              <a:t>消防安全  </a:t>
            </a:r>
            <a:endParaRPr lang="en-US" altLang="zh-CN" sz="4500" dirty="0">
              <a:solidFill>
                <a:srgbClr val="C00000"/>
              </a:solidFill>
              <a:latin typeface="微软雅黑" panose="020B0503020204020204" pitchFamily="34" charset="-122"/>
              <a:ea typeface="微软雅黑" panose="020B0503020204020204" pitchFamily="34" charset="-122"/>
            </a:endParaRPr>
          </a:p>
          <a:p>
            <a:pPr>
              <a:lnSpc>
                <a:spcPct val="120000"/>
              </a:lnSpc>
            </a:pPr>
            <a:r>
              <a:rPr lang="zh-CN" altLang="en-US" sz="4500" dirty="0">
                <a:solidFill>
                  <a:srgbClr val="C00000"/>
                </a:solidFill>
                <a:latin typeface="微软雅黑" panose="020B0503020204020204" pitchFamily="34" charset="-122"/>
                <a:ea typeface="微软雅黑" panose="020B0503020204020204" pitchFamily="34" charset="-122"/>
              </a:rPr>
              <a:t>十查十禁</a:t>
            </a:r>
            <a:endParaRPr lang="en-US" altLang="zh-CN" sz="45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6*min(max(#ppt_w*#ppt_h,.3),1)-7.4)/-.7*#ppt_w"/>
                                          </p:val>
                                        </p:tav>
                                        <p:tav tm="100000">
                                          <p:val>
                                            <p:strVal val="#ppt_w"/>
                                          </p:val>
                                        </p:tav>
                                      </p:tavLst>
                                    </p:anim>
                                    <p:anim calcmode="lin" valueType="num">
                                      <p:cBhvr>
                                        <p:cTn id="8" dur="500" fill="hold"/>
                                        <p:tgtEl>
                                          <p:spTgt spid="5"/>
                                        </p:tgtEl>
                                        <p:attrNameLst>
                                          <p:attrName>ppt_h</p:attrName>
                                        </p:attrNameLst>
                                      </p:cBhvr>
                                      <p:tavLst>
                                        <p:tav tm="0">
                                          <p:val>
                                            <p:strVal val="(6*min(max(#ppt_w*#ppt_h,.3),1)-7.4)/-.7*#ppt_h"/>
                                          </p:val>
                                        </p:tav>
                                        <p:tav tm="100000">
                                          <p:val>
                                            <p:strVal val="#ppt_h"/>
                                          </p:val>
                                        </p:tav>
                                      </p:tavLst>
                                    </p:anim>
                                    <p:anim calcmode="lin" valueType="num">
                                      <p:cBhvr>
                                        <p:cTn id="9" dur="500" fill="hold"/>
                                        <p:tgtEl>
                                          <p:spTgt spid="5"/>
                                        </p:tgtEl>
                                        <p:attrNameLst>
                                          <p:attrName>ppt_x</p:attrName>
                                        </p:attrNameLst>
                                      </p:cBhvr>
                                      <p:tavLst>
                                        <p:tav tm="0">
                                          <p:val>
                                            <p:fltVal val="0.500000"/>
                                          </p:val>
                                        </p:tav>
                                        <p:tav tm="100000">
                                          <p:val>
                                            <p:strVal val="#ppt_x"/>
                                          </p:val>
                                        </p:tav>
                                      </p:tavLst>
                                    </p:anim>
                                    <p:anim calcmode="lin" valueType="num">
                                      <p:cBhvr>
                                        <p:cTn id="10"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文本框 1"/>
          <p:cNvSpPr txBox="1"/>
          <p:nvPr/>
        </p:nvSpPr>
        <p:spPr>
          <a:xfrm>
            <a:off x="1176338" y="1147763"/>
            <a:ext cx="7180262" cy="584200"/>
          </a:xfrm>
          <a:prstGeom prst="rect">
            <a:avLst/>
          </a:prstGeom>
          <a:noFill/>
          <a:ln w="9525">
            <a:noFill/>
          </a:ln>
        </p:spPr>
        <p:txBody>
          <a:bodyPr>
            <a:spAutoFit/>
          </a:bodyPr>
          <a:lstStyle/>
          <a:p>
            <a:pPr eaLnBrk="1" hangingPunct="1"/>
            <a:r>
              <a:rPr lang="zh-CN" altLang="en-US" sz="3200" dirty="0">
                <a:latin typeface="Arial" panose="020B0604020202020204" pitchFamily="34" charset="0"/>
              </a:rPr>
              <a:t>新《安全生产法》十条重点内容汇总</a:t>
            </a:r>
            <a:endParaRPr lang="zh-CN" altLang="en-US" sz="3200" dirty="0">
              <a:latin typeface="Arial" panose="020B0604020202020204" pitchFamily="34" charset="0"/>
            </a:endParaRPr>
          </a:p>
        </p:txBody>
      </p:sp>
      <p:sp>
        <p:nvSpPr>
          <p:cNvPr id="56323" name="文本框 2"/>
          <p:cNvSpPr txBox="1"/>
          <p:nvPr/>
        </p:nvSpPr>
        <p:spPr>
          <a:xfrm>
            <a:off x="1514475" y="2003425"/>
            <a:ext cx="5937250" cy="4400550"/>
          </a:xfrm>
          <a:prstGeom prst="rect">
            <a:avLst/>
          </a:prstGeom>
          <a:noFill/>
          <a:ln w="9525">
            <a:noFill/>
          </a:ln>
        </p:spPr>
        <p:txBody>
          <a:bodyPr>
            <a:spAutoFit/>
          </a:bodyPr>
          <a:lstStyle/>
          <a:p>
            <a:pPr eaLnBrk="1" hangingPunct="1"/>
            <a:r>
              <a:rPr lang="en-US" altLang="zh-CN" sz="2800" dirty="0">
                <a:latin typeface="Arial" panose="020B0604020202020204" pitchFamily="34" charset="0"/>
              </a:rPr>
              <a:t>1</a:t>
            </a:r>
            <a:r>
              <a:rPr lang="zh-CN" altLang="en-US" sz="2800" dirty="0">
                <a:latin typeface="Arial" panose="020B0604020202020204" pitchFamily="34" charset="0"/>
              </a:rPr>
              <a:t>、建立全员安全生产责任制</a:t>
            </a:r>
            <a:endParaRPr lang="zh-CN" altLang="en-US" sz="2800" dirty="0">
              <a:latin typeface="Arial" panose="020B0604020202020204" pitchFamily="34" charset="0"/>
            </a:endParaRPr>
          </a:p>
          <a:p>
            <a:pPr eaLnBrk="1" hangingPunct="1"/>
            <a:r>
              <a:rPr lang="en-US" altLang="zh-CN" sz="2800" dirty="0">
                <a:latin typeface="Arial" panose="020B0604020202020204" pitchFamily="34" charset="0"/>
              </a:rPr>
              <a:t>2</a:t>
            </a:r>
            <a:r>
              <a:rPr lang="zh-CN" altLang="en-US" sz="2800" dirty="0">
                <a:latin typeface="Arial" panose="020B0604020202020204" pitchFamily="34" charset="0"/>
              </a:rPr>
              <a:t>、构建双重预防机制</a:t>
            </a:r>
            <a:endParaRPr lang="zh-CN" altLang="en-US" sz="2800" dirty="0">
              <a:latin typeface="Arial" panose="020B0604020202020204" pitchFamily="34" charset="0"/>
            </a:endParaRPr>
          </a:p>
          <a:p>
            <a:pPr eaLnBrk="1" hangingPunct="1"/>
            <a:r>
              <a:rPr lang="en-US" altLang="zh-CN" sz="2800" dirty="0">
                <a:latin typeface="Arial" panose="020B0604020202020204" pitchFamily="34" charset="0"/>
              </a:rPr>
              <a:t>3</a:t>
            </a:r>
            <a:r>
              <a:rPr lang="zh-CN" altLang="en-US" sz="2800" dirty="0">
                <a:latin typeface="Arial" panose="020B0604020202020204" pitchFamily="34" charset="0"/>
              </a:rPr>
              <a:t>、落实</a:t>
            </a:r>
            <a:r>
              <a:rPr lang="en-US" altLang="zh-CN" sz="2800" dirty="0">
                <a:latin typeface="Arial" panose="020B0604020202020204" pitchFamily="34" charset="0"/>
              </a:rPr>
              <a:t>“</a:t>
            </a:r>
            <a:r>
              <a:rPr lang="zh-CN" altLang="en-US" sz="2800" dirty="0">
                <a:latin typeface="Arial" panose="020B0604020202020204" pitchFamily="34" charset="0"/>
              </a:rPr>
              <a:t>三管三必须</a:t>
            </a:r>
            <a:r>
              <a:rPr lang="en-US" altLang="zh-CN" sz="2800" dirty="0">
                <a:latin typeface="Arial" panose="020B0604020202020204" pitchFamily="34" charset="0"/>
              </a:rPr>
              <a:t>”</a:t>
            </a:r>
            <a:endParaRPr lang="en-US" altLang="zh-CN" sz="2800" dirty="0">
              <a:latin typeface="Arial" panose="020B0604020202020204" pitchFamily="34" charset="0"/>
            </a:endParaRPr>
          </a:p>
          <a:p>
            <a:pPr eaLnBrk="1" hangingPunct="1"/>
            <a:r>
              <a:rPr lang="en-US" altLang="zh-CN" sz="2800" dirty="0">
                <a:latin typeface="Arial" panose="020B0604020202020204" pitchFamily="34" charset="0"/>
              </a:rPr>
              <a:t>4</a:t>
            </a:r>
            <a:r>
              <a:rPr lang="zh-CN" altLang="en-US" sz="2800" dirty="0">
                <a:latin typeface="Arial" panose="020B0604020202020204" pitchFamily="34" charset="0"/>
              </a:rPr>
              <a:t>、专职安全生产分管负责人</a:t>
            </a:r>
            <a:endParaRPr lang="zh-CN" altLang="en-US" sz="2800" dirty="0">
              <a:latin typeface="Arial" panose="020B0604020202020204" pitchFamily="34" charset="0"/>
            </a:endParaRPr>
          </a:p>
          <a:p>
            <a:pPr eaLnBrk="1" hangingPunct="1"/>
            <a:r>
              <a:rPr lang="en-US" altLang="zh-CN" sz="2800" dirty="0">
                <a:latin typeface="Arial" panose="020B0604020202020204" pitchFamily="34" charset="0"/>
              </a:rPr>
              <a:t>5</a:t>
            </a:r>
            <a:r>
              <a:rPr lang="zh-CN" altLang="en-US" sz="2800" dirty="0">
                <a:latin typeface="Arial" panose="020B0604020202020204" pitchFamily="34" charset="0"/>
              </a:rPr>
              <a:t>、违法将更多追究刑事责任</a:t>
            </a:r>
            <a:endParaRPr lang="zh-CN" altLang="en-US" sz="2800" dirty="0">
              <a:latin typeface="Arial" panose="020B0604020202020204" pitchFamily="34" charset="0"/>
            </a:endParaRPr>
          </a:p>
          <a:p>
            <a:pPr eaLnBrk="1" hangingPunct="1"/>
            <a:r>
              <a:rPr lang="en-US" altLang="zh-CN" sz="2800" dirty="0">
                <a:latin typeface="Arial" panose="020B0604020202020204" pitchFamily="34" charset="0"/>
              </a:rPr>
              <a:t>6</a:t>
            </a:r>
            <a:r>
              <a:rPr lang="zh-CN" altLang="en-US" sz="2800" dirty="0">
                <a:latin typeface="Arial" panose="020B0604020202020204" pitchFamily="34" charset="0"/>
              </a:rPr>
              <a:t>、应按要求投保</a:t>
            </a:r>
            <a:r>
              <a:rPr lang="en-US" altLang="zh-CN" sz="2800" dirty="0">
                <a:latin typeface="Arial" panose="020B0604020202020204" pitchFamily="34" charset="0"/>
              </a:rPr>
              <a:t>“</a:t>
            </a:r>
            <a:r>
              <a:rPr lang="zh-CN" altLang="en-US" sz="2800" dirty="0">
                <a:latin typeface="Arial" panose="020B0604020202020204" pitchFamily="34" charset="0"/>
              </a:rPr>
              <a:t>安责险</a:t>
            </a:r>
            <a:r>
              <a:rPr lang="en-US" altLang="zh-CN" sz="2800" dirty="0">
                <a:latin typeface="Arial" panose="020B0604020202020204" pitchFamily="34" charset="0"/>
              </a:rPr>
              <a:t>”</a:t>
            </a:r>
            <a:endParaRPr lang="en-US" altLang="zh-CN" sz="2800" dirty="0">
              <a:latin typeface="Arial" panose="020B0604020202020204" pitchFamily="34" charset="0"/>
            </a:endParaRPr>
          </a:p>
          <a:p>
            <a:pPr eaLnBrk="1" hangingPunct="1"/>
            <a:r>
              <a:rPr lang="en-US" altLang="zh-CN" sz="2800" dirty="0">
                <a:latin typeface="Arial" panose="020B0604020202020204" pitchFamily="34" charset="0"/>
              </a:rPr>
              <a:t>7</a:t>
            </a:r>
            <a:r>
              <a:rPr lang="zh-CN" altLang="en-US" sz="2800" dirty="0">
                <a:latin typeface="Arial" panose="020B0604020202020204" pitchFamily="34" charset="0"/>
              </a:rPr>
              <a:t>、全面加大违法的处罚力度</a:t>
            </a:r>
            <a:endParaRPr lang="en-US" altLang="zh-CN" sz="2800" dirty="0">
              <a:latin typeface="Arial" panose="020B0604020202020204" pitchFamily="34" charset="0"/>
            </a:endParaRPr>
          </a:p>
          <a:p>
            <a:pPr eaLnBrk="1" hangingPunct="1"/>
            <a:r>
              <a:rPr lang="en-US" altLang="zh-CN" sz="2800" dirty="0">
                <a:latin typeface="Arial" panose="020B0604020202020204" pitchFamily="34" charset="0"/>
              </a:rPr>
              <a:t>8</a:t>
            </a:r>
            <a:r>
              <a:rPr lang="zh-CN" altLang="en-US" sz="2800" dirty="0">
                <a:latin typeface="Arial" panose="020B0604020202020204" pitchFamily="34" charset="0"/>
              </a:rPr>
              <a:t>、</a:t>
            </a:r>
            <a:r>
              <a:rPr lang="zh-CN" altLang="en-US" sz="2800" dirty="0">
                <a:latin typeface="Arial" panose="020B0604020202020204" pitchFamily="34" charset="0"/>
                <a:sym typeface="宋体" panose="02010600030101010101" pitchFamily="2" charset="-122"/>
              </a:rPr>
              <a:t>从只</a:t>
            </a:r>
            <a:r>
              <a:rPr lang="en-US" altLang="zh-CN" sz="2800" dirty="0">
                <a:latin typeface="Arial" panose="020B0604020202020204" pitchFamily="34" charset="0"/>
                <a:sym typeface="宋体" panose="02010600030101010101" pitchFamily="2" charset="-122"/>
              </a:rPr>
              <a:t>“</a:t>
            </a:r>
            <a:r>
              <a:rPr lang="zh-CN" altLang="en-US" sz="2800" dirty="0">
                <a:latin typeface="Arial" panose="020B0604020202020204" pitchFamily="34" charset="0"/>
                <a:sym typeface="宋体" panose="02010600030101010101" pitchFamily="2" charset="-122"/>
              </a:rPr>
              <a:t>管人</a:t>
            </a:r>
            <a:r>
              <a:rPr lang="en-US" altLang="zh-CN" sz="2800" dirty="0">
                <a:latin typeface="Arial" panose="020B0604020202020204" pitchFamily="34" charset="0"/>
                <a:sym typeface="宋体" panose="02010600030101010101" pitchFamily="2" charset="-122"/>
              </a:rPr>
              <a:t>”</a:t>
            </a:r>
            <a:r>
              <a:rPr lang="zh-CN" altLang="en-US" sz="2800" dirty="0">
                <a:latin typeface="Arial" panose="020B0604020202020204" pitchFamily="34" charset="0"/>
                <a:sym typeface="宋体" panose="02010600030101010101" pitchFamily="2" charset="-122"/>
              </a:rPr>
              <a:t>到要</a:t>
            </a:r>
            <a:r>
              <a:rPr lang="en-US" altLang="zh-CN" sz="2800" dirty="0">
                <a:latin typeface="Arial" panose="020B0604020202020204" pitchFamily="34" charset="0"/>
                <a:sym typeface="宋体" panose="02010600030101010101" pitchFamily="2" charset="-122"/>
              </a:rPr>
              <a:t>“</a:t>
            </a:r>
            <a:r>
              <a:rPr lang="zh-CN" altLang="en-US" sz="2800" dirty="0">
                <a:latin typeface="Arial" panose="020B0604020202020204" pitchFamily="34" charset="0"/>
                <a:sym typeface="宋体" panose="02010600030101010101" pitchFamily="2" charset="-122"/>
              </a:rPr>
              <a:t>管心</a:t>
            </a:r>
            <a:r>
              <a:rPr lang="en-US" altLang="zh-CN" sz="2800" dirty="0">
                <a:latin typeface="Arial" panose="020B0604020202020204" pitchFamily="34" charset="0"/>
                <a:sym typeface="宋体" panose="02010600030101010101" pitchFamily="2" charset="-122"/>
              </a:rPr>
              <a:t>”</a:t>
            </a:r>
            <a:endParaRPr lang="en-US" altLang="zh-CN" sz="2800" dirty="0">
              <a:latin typeface="Arial" panose="020B0604020202020204" pitchFamily="34" charset="0"/>
              <a:sym typeface="宋体" panose="02010600030101010101" pitchFamily="2" charset="-122"/>
            </a:endParaRPr>
          </a:p>
          <a:p>
            <a:pPr eaLnBrk="1" hangingPunct="1"/>
            <a:r>
              <a:rPr lang="en-US" altLang="zh-CN" sz="2800" dirty="0">
                <a:latin typeface="Arial" panose="020B0604020202020204" pitchFamily="34" charset="0"/>
              </a:rPr>
              <a:t>9</a:t>
            </a:r>
            <a:r>
              <a:rPr lang="zh-CN" altLang="en-US" sz="2800" dirty="0">
                <a:latin typeface="Arial" panose="020B0604020202020204" pitchFamily="34" charset="0"/>
              </a:rPr>
              <a:t>、违法信息各部门联通公开</a:t>
            </a:r>
            <a:endParaRPr lang="zh-CN" altLang="en-US" sz="2800" dirty="0">
              <a:latin typeface="Arial" panose="020B0604020202020204" pitchFamily="34" charset="0"/>
            </a:endParaRPr>
          </a:p>
          <a:p>
            <a:pPr eaLnBrk="1" hangingPunct="1"/>
            <a:r>
              <a:rPr lang="en-US" altLang="zh-CN" sz="2800" dirty="0">
                <a:latin typeface="Arial" panose="020B0604020202020204" pitchFamily="34" charset="0"/>
              </a:rPr>
              <a:t>10</a:t>
            </a:r>
            <a:r>
              <a:rPr lang="zh-CN" altLang="en-US" sz="2800" dirty="0">
                <a:latin typeface="Arial" panose="020B0604020202020204" pitchFamily="34" charset="0"/>
              </a:rPr>
              <a:t>、对平台经济人员的安全保障</a:t>
            </a:r>
            <a:endParaRPr lang="zh-CN" altLang="en-US" sz="2800" dirty="0">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190500" y="1097280"/>
            <a:ext cx="8763000" cy="5511800"/>
          </a:xfrm>
          <a:prstGeom prst="rect">
            <a:avLst/>
          </a:prstGeom>
          <a:noFill/>
          <a:ln w="9525">
            <a:noFill/>
          </a:ln>
        </p:spPr>
      </p:pic>
      <p:sp>
        <p:nvSpPr>
          <p:cNvPr id="57347" name="Rectangle 6"/>
          <p:cNvSpPr>
            <a:spLocks noGrp="1"/>
          </p:cNvSpPr>
          <p:nvPr/>
        </p:nvSpPr>
        <p:spPr>
          <a:xfrm>
            <a:off x="1259523" y="279083"/>
            <a:ext cx="7008812" cy="936625"/>
          </a:xfrm>
          <a:prstGeom prst="rect">
            <a:avLst/>
          </a:prstGeom>
          <a:noFill/>
          <a:ln w="9525">
            <a:noFill/>
          </a:ln>
        </p:spPr>
        <p:txBody>
          <a:bodyPr vert="horz" wrap="square" lIns="91440" tIns="45720" rIns="91440" bIns="45720" anchor="ctr" anchorCtr="0"/>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r>
              <a:rPr lang="zh-CN" altLang="en-US" sz="4700" dirty="0">
                <a:solidFill>
                  <a:srgbClr val="FF0000"/>
                </a:solidFill>
                <a:ea typeface="微软雅黑" panose="020B0503020204020204" pitchFamily="34" charset="-122"/>
              </a:rPr>
              <a:t>安全生产十五条措施</a:t>
            </a:r>
            <a:endParaRPr lang="zh-CN" altLang="en-US" sz="4700" dirty="0">
              <a:solidFill>
                <a:srgbClr val="FF0000"/>
              </a:solidFill>
              <a:ea typeface="微软雅黑" panose="020B0503020204020204" pitchFamily="34"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2"/>
          <p:cNvGrpSpPr>
            <a:grpSpLocks noChangeAspect="1"/>
          </p:cNvGrpSpPr>
          <p:nvPr/>
        </p:nvGrpSpPr>
        <p:grpSpPr>
          <a:xfrm>
            <a:off x="323850" y="1125538"/>
            <a:ext cx="8496300" cy="5153025"/>
            <a:chOff x="0" y="0"/>
            <a:chExt cx="5707" cy="2024"/>
          </a:xfrm>
        </p:grpSpPr>
        <p:pic>
          <p:nvPicPr>
            <p:cNvPr id="57349" name="Picture 4" descr="宗旨"/>
            <p:cNvPicPr>
              <a:picLocks noChangeAspect="1"/>
            </p:cNvPicPr>
            <p:nvPr/>
          </p:nvPicPr>
          <p:blipFill>
            <a:blip r:embed="rId1"/>
            <a:srcRect l="5936" t="18480" r="6940" b="37952"/>
            <a:stretch>
              <a:fillRect/>
            </a:stretch>
          </p:blipFill>
          <p:spPr>
            <a:xfrm>
              <a:off x="0" y="0"/>
              <a:ext cx="5707" cy="2024"/>
            </a:xfrm>
            <a:prstGeom prst="rect">
              <a:avLst/>
            </a:prstGeom>
            <a:noFill/>
            <a:ln w="9525">
              <a:noFill/>
            </a:ln>
          </p:spPr>
        </p:pic>
        <p:pic>
          <p:nvPicPr>
            <p:cNvPr id="57350" name="Picture 4" descr="宗旨"/>
            <p:cNvPicPr>
              <a:picLocks noChangeAspect="1"/>
            </p:cNvPicPr>
            <p:nvPr/>
          </p:nvPicPr>
          <p:blipFill>
            <a:blip r:embed="rId1"/>
            <a:srcRect l="7309" t="34087" r="6940" b="53214"/>
            <a:stretch>
              <a:fillRect/>
            </a:stretch>
          </p:blipFill>
          <p:spPr>
            <a:xfrm>
              <a:off x="45" y="1389"/>
              <a:ext cx="5617" cy="590"/>
            </a:xfrm>
            <a:prstGeom prst="rect">
              <a:avLst/>
            </a:prstGeom>
            <a:noFill/>
            <a:ln w="9525">
              <a:noFill/>
            </a:ln>
          </p:spPr>
        </p:pic>
        <p:pic>
          <p:nvPicPr>
            <p:cNvPr id="57351" name="Picture 4" descr="宗旨"/>
            <p:cNvPicPr>
              <a:picLocks noChangeAspect="1"/>
            </p:cNvPicPr>
            <p:nvPr/>
          </p:nvPicPr>
          <p:blipFill>
            <a:blip r:embed="rId1"/>
            <a:srcRect l="10393" t="33139" r="6940" b="51254"/>
            <a:stretch>
              <a:fillRect/>
            </a:stretch>
          </p:blipFill>
          <p:spPr>
            <a:xfrm>
              <a:off x="90" y="164"/>
              <a:ext cx="5415" cy="725"/>
            </a:xfrm>
            <a:prstGeom prst="rect">
              <a:avLst/>
            </a:prstGeom>
            <a:noFill/>
            <a:ln w="9525">
              <a:noFill/>
            </a:ln>
          </p:spPr>
        </p:pic>
      </p:grpSp>
      <p:sp>
        <p:nvSpPr>
          <p:cNvPr id="57347" name="Rectangle 6"/>
          <p:cNvSpPr>
            <a:spLocks noGrp="1"/>
          </p:cNvSpPr>
          <p:nvPr>
            <p:ph type="title"/>
          </p:nvPr>
        </p:nvSpPr>
        <p:spPr>
          <a:xfrm>
            <a:off x="1036638" y="1268413"/>
            <a:ext cx="7008812" cy="936625"/>
          </a:xfrm>
        </p:spPr>
        <p:txBody>
          <a:bodyPr vert="horz" wrap="square" lIns="91440" tIns="45720" rIns="91440" bIns="45720" anchor="ctr" anchorCtr="0"/>
          <a:lstStyle/>
          <a:p>
            <a:r>
              <a:rPr lang="zh-CN" altLang="en-US" sz="4700" b="1" dirty="0">
                <a:solidFill>
                  <a:srgbClr val="FFFF00"/>
                </a:solidFill>
                <a:ea typeface="微软雅黑" panose="020B0503020204020204" pitchFamily="34" charset="-122"/>
              </a:rPr>
              <a:t>我国消防工作指导方针</a:t>
            </a:r>
            <a:endParaRPr lang="zh-CN" altLang="en-US" sz="4700" b="1" dirty="0">
              <a:solidFill>
                <a:srgbClr val="FFFF00"/>
              </a:solidFill>
              <a:ea typeface="微软雅黑" panose="020B0503020204020204" pitchFamily="34" charset="-122"/>
            </a:endParaRPr>
          </a:p>
        </p:txBody>
      </p:sp>
      <p:sp>
        <p:nvSpPr>
          <p:cNvPr id="57348" name="Rectangle 7"/>
          <p:cNvSpPr/>
          <p:nvPr/>
        </p:nvSpPr>
        <p:spPr>
          <a:xfrm>
            <a:off x="684213" y="2663825"/>
            <a:ext cx="7991475" cy="1873250"/>
          </a:xfrm>
          <a:prstGeom prst="rect">
            <a:avLst/>
          </a:prstGeom>
          <a:noFill/>
          <a:ln w="9525">
            <a:noFill/>
          </a:ln>
        </p:spPr>
        <p:txBody>
          <a:bodyPr lIns="81928" tIns="40963" rIns="81928" bIns="40963" anchor="ctr" anchorCtr="0"/>
          <a:lstStyle/>
          <a:p>
            <a:pPr algn="ctr"/>
            <a:r>
              <a:rPr lang="zh-CN" altLang="en-US" sz="5900" dirty="0">
                <a:solidFill>
                  <a:srgbClr val="FFFF00"/>
                </a:solidFill>
                <a:latin typeface="微软雅黑" panose="020B0503020204020204" pitchFamily="34" charset="-122"/>
              </a:rPr>
              <a:t>预防为主    防消结合</a:t>
            </a:r>
            <a:endParaRPr lang="zh-CN" altLang="en-US" sz="5900" dirty="0">
              <a:solidFill>
                <a:srgbClr val="FFFF00"/>
              </a:solidFill>
              <a:latin typeface="微软雅黑" panose="020B0503020204020204" pitchFamily="34" charset="-122"/>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p:nvPr/>
        </p:nvSpPr>
        <p:spPr>
          <a:xfrm>
            <a:off x="827088" y="2060575"/>
            <a:ext cx="4446587" cy="3711575"/>
          </a:xfrm>
          <a:prstGeom prst="rect">
            <a:avLst/>
          </a:prstGeom>
          <a:noFill/>
          <a:ln w="9525">
            <a:noFill/>
          </a:ln>
        </p:spPr>
        <p:txBody>
          <a:bodyPr lIns="81605" tIns="40801" rIns="81605" bIns="40801"/>
          <a:lstStyle/>
          <a:p>
            <a:pPr marL="342900" indent="-342900">
              <a:spcBef>
                <a:spcPct val="20000"/>
              </a:spcBef>
            </a:pPr>
            <a:r>
              <a:rPr lang="zh-CN" altLang="en-US" sz="3200" dirty="0">
                <a:latin typeface="微软雅黑" panose="020B0503020204020204" pitchFamily="34" charset="-122"/>
              </a:rPr>
              <a:t>懂本岗位的火灾危害性                </a:t>
            </a:r>
            <a:endParaRPr lang="zh-CN" altLang="en-US" sz="3200" dirty="0">
              <a:latin typeface="微软雅黑" panose="020B0503020204020204" pitchFamily="34" charset="-122"/>
            </a:endParaRPr>
          </a:p>
          <a:p>
            <a:pPr marL="342900" indent="-342900">
              <a:spcBef>
                <a:spcPct val="20000"/>
              </a:spcBef>
            </a:pP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懂预防火灾的措施                </a:t>
            </a: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                               </a:t>
            </a: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懂扑救初期火灾的方法</a:t>
            </a: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                                                                                                                          </a:t>
            </a: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懂得逃生疏散的方法</a:t>
            </a:r>
            <a:r>
              <a:rPr lang="zh-CN" altLang="en-US" sz="2800" dirty="0">
                <a:latin typeface="微软雅黑" panose="020B0503020204020204" pitchFamily="34" charset="-122"/>
              </a:rPr>
              <a:t> </a:t>
            </a:r>
            <a:endParaRPr lang="zh-CN" altLang="en-US" sz="2800" dirty="0">
              <a:latin typeface="微软雅黑" panose="020B0503020204020204" pitchFamily="34" charset="-122"/>
            </a:endParaRPr>
          </a:p>
          <a:p>
            <a:pPr marL="342900" indent="-342900">
              <a:spcBef>
                <a:spcPct val="20000"/>
              </a:spcBef>
            </a:pPr>
            <a:r>
              <a:rPr lang="en-US" altLang="zh-CN" sz="3200" b="0" dirty="0">
                <a:latin typeface="Arial" panose="020B0604020202020204" pitchFamily="34" charset="0"/>
                <a:ea typeface="宋体" panose="02010600030101010101" pitchFamily="2" charset="-122"/>
              </a:rPr>
              <a:t>                                                                 </a:t>
            </a:r>
            <a:endParaRPr lang="zh-CN" altLang="en-US" sz="3200" b="0" dirty="0">
              <a:latin typeface="Arial" panose="020B0604020202020204" pitchFamily="34" charset="0"/>
              <a:ea typeface="宋体" panose="02010600030101010101" pitchFamily="2" charset="-122"/>
            </a:endParaRPr>
          </a:p>
        </p:txBody>
      </p:sp>
      <p:sp>
        <p:nvSpPr>
          <p:cNvPr id="58371" name="Rectangle 4"/>
          <p:cNvSpPr/>
          <p:nvPr/>
        </p:nvSpPr>
        <p:spPr>
          <a:xfrm>
            <a:off x="5580063" y="2060575"/>
            <a:ext cx="3440112" cy="4113213"/>
          </a:xfrm>
          <a:prstGeom prst="rect">
            <a:avLst/>
          </a:prstGeom>
          <a:noFill/>
          <a:ln w="9525">
            <a:noFill/>
          </a:ln>
        </p:spPr>
        <p:txBody>
          <a:bodyPr lIns="81605" tIns="40801" rIns="81605" bIns="40801"/>
          <a:lstStyle/>
          <a:p>
            <a:pPr marL="342900" indent="-342900">
              <a:spcBef>
                <a:spcPct val="20000"/>
              </a:spcBef>
            </a:pPr>
            <a:r>
              <a:rPr lang="zh-CN" altLang="en-US" sz="3200" dirty="0">
                <a:latin typeface="微软雅黑" panose="020B0503020204020204" pitchFamily="34" charset="-122"/>
              </a:rPr>
              <a:t>会报警                </a:t>
            </a:r>
            <a:endParaRPr lang="zh-CN" altLang="en-US" sz="3200" dirty="0">
              <a:latin typeface="微软雅黑" panose="020B0503020204020204" pitchFamily="34" charset="-122"/>
            </a:endParaRPr>
          </a:p>
          <a:p>
            <a:pPr marL="342900" indent="-342900">
              <a:spcBef>
                <a:spcPct val="20000"/>
              </a:spcBef>
            </a:pP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会逃生</a:t>
            </a: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                               </a:t>
            </a: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会灭火                                                                                                              </a:t>
            </a:r>
            <a:endParaRPr lang="zh-CN" altLang="en-US" sz="3200" dirty="0">
              <a:latin typeface="微软雅黑" panose="020B0503020204020204" pitchFamily="34" charset="-122"/>
            </a:endParaRPr>
          </a:p>
          <a:p>
            <a:pPr marL="342900" indent="-342900">
              <a:spcBef>
                <a:spcPct val="20000"/>
              </a:spcBef>
            </a:pPr>
            <a:endParaRPr lang="zh-CN" altLang="en-US" sz="3200" dirty="0">
              <a:latin typeface="微软雅黑" panose="020B0503020204020204" pitchFamily="34" charset="-122"/>
            </a:endParaRPr>
          </a:p>
          <a:p>
            <a:pPr marL="342900" indent="-342900">
              <a:spcBef>
                <a:spcPct val="20000"/>
              </a:spcBef>
            </a:pPr>
            <a:r>
              <a:rPr lang="zh-CN" altLang="en-US" sz="3200" dirty="0">
                <a:latin typeface="微软雅黑" panose="020B0503020204020204" pitchFamily="34" charset="-122"/>
              </a:rPr>
              <a:t>会使用消防器材</a:t>
            </a:r>
            <a:endParaRPr lang="zh-CN" altLang="en-US" sz="3200" dirty="0">
              <a:latin typeface="微软雅黑" panose="020B0503020204020204" pitchFamily="34" charset="-122"/>
            </a:endParaRPr>
          </a:p>
        </p:txBody>
      </p:sp>
      <p:sp>
        <p:nvSpPr>
          <p:cNvPr id="58372" name="Text Box 9"/>
          <p:cNvSpPr txBox="1"/>
          <p:nvPr/>
        </p:nvSpPr>
        <p:spPr>
          <a:xfrm>
            <a:off x="2843213" y="836613"/>
            <a:ext cx="4032250" cy="1016000"/>
          </a:xfrm>
          <a:prstGeom prst="rect">
            <a:avLst/>
          </a:prstGeom>
          <a:noFill/>
          <a:ln w="9525">
            <a:noFill/>
          </a:ln>
        </p:spPr>
        <p:txBody>
          <a:bodyPr lIns="90000" tIns="46800" rIns="90000" bIns="46800">
            <a:spAutoFit/>
          </a:bodyPr>
          <a:lstStyle/>
          <a:p>
            <a:pPr eaLnBrk="1" hangingPunct="1">
              <a:spcBef>
                <a:spcPct val="50000"/>
              </a:spcBef>
            </a:pPr>
            <a:r>
              <a:rPr lang="zh-CN" altLang="en-US" sz="6000" dirty="0">
                <a:solidFill>
                  <a:srgbClr val="FF3300"/>
                </a:solidFill>
                <a:latin typeface="微软雅黑" panose="020B0503020204020204" pitchFamily="34" charset="-122"/>
              </a:rPr>
              <a:t>四 懂 四 会</a:t>
            </a:r>
            <a:endParaRPr lang="zh-CN" altLang="en-US" sz="6000" dirty="0">
              <a:solidFill>
                <a:srgbClr val="FF3300"/>
              </a:solidFill>
              <a:latin typeface="微软雅黑" panose="020B0503020204020204" pitchFamily="34"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39975" y="2420620"/>
            <a:ext cx="5090795" cy="1445260"/>
          </a:xfrm>
          <a:prstGeom prst="rect">
            <a:avLst/>
          </a:prstGeom>
          <a:noFill/>
        </p:spPr>
        <p:txBody>
          <a:bodyPr wrap="square" rtlCol="0">
            <a:spAutoFit/>
          </a:bodyPr>
          <a:p>
            <a:r>
              <a:rPr lang="zh-CN" altLang="en-US" sz="8800">
                <a:solidFill>
                  <a:srgbClr val="FF0000"/>
                </a:solidFill>
              </a:rPr>
              <a:t>用电安全</a:t>
            </a:r>
            <a:endParaRPr lang="zh-CN" altLang="en-US" sz="8800">
              <a:solidFill>
                <a:srgbClr val="FF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body"/>
          </p:nvPr>
        </p:nvSpPr>
        <p:spPr>
          <a:xfrm>
            <a:off x="1223963" y="836613"/>
            <a:ext cx="7920037" cy="4114800"/>
          </a:xfrm>
        </p:spPr>
        <p:txBody>
          <a:bodyPr vert="horz" wrap="square" lIns="91440" tIns="45720" rIns="91440" bIns="45720" anchor="t" anchorCtr="0"/>
          <a:lstStyle/>
          <a:p>
            <a:pPr marL="711200" indent="-711200">
              <a:buNone/>
            </a:pPr>
            <a:r>
              <a:rPr lang="zh-CN" altLang="en-US" sz="5400" b="1" dirty="0">
                <a:solidFill>
                  <a:srgbClr val="FF3300"/>
                </a:solidFill>
                <a:ea typeface="微软雅黑" panose="020B0503020204020204" pitchFamily="34" charset="-122"/>
              </a:rPr>
              <a:t>电气火灾的三个特征</a:t>
            </a:r>
            <a:r>
              <a:rPr lang="zh-CN" altLang="en-US" sz="8000" dirty="0">
                <a:ea typeface="微软雅黑" panose="020B0503020204020204" pitchFamily="34" charset="-122"/>
              </a:rPr>
              <a:t>：</a:t>
            </a:r>
            <a:endParaRPr lang="zh-CN" altLang="en-US" sz="8000" dirty="0">
              <a:ea typeface="微软雅黑" panose="020B0503020204020204" pitchFamily="34" charset="-122"/>
            </a:endParaRPr>
          </a:p>
        </p:txBody>
      </p:sp>
      <p:sp>
        <p:nvSpPr>
          <p:cNvPr id="60419" name="Rectangle 3"/>
          <p:cNvSpPr>
            <a:spLocks noGrp="1"/>
          </p:cNvSpPr>
          <p:nvPr>
            <p:ph type="title"/>
          </p:nvPr>
        </p:nvSpPr>
        <p:spPr>
          <a:xfrm>
            <a:off x="0" y="3644900"/>
            <a:ext cx="7561263" cy="685800"/>
          </a:xfrm>
        </p:spPr>
        <p:txBody>
          <a:bodyPr vert="horz" wrap="square" lIns="91602" tIns="45802" rIns="91602" bIns="45802" anchor="ctr" anchorCtr="0"/>
          <a:lstStyle/>
          <a:p>
            <a:br>
              <a:rPr lang="en-US" altLang="zh-CN" sz="3600" b="1" dirty="0">
                <a:solidFill>
                  <a:schemeClr val="bg1"/>
                </a:solidFill>
              </a:rPr>
            </a:br>
            <a:r>
              <a:rPr lang="zh-CN" altLang="en-US" b="1" dirty="0">
                <a:latin typeface="微软雅黑" panose="020B0503020204020204" pitchFamily="34" charset="-122"/>
                <a:ea typeface="微软雅黑" panose="020B0503020204020204" pitchFamily="34" charset="-122"/>
              </a:rPr>
              <a:t>一     隐蔽性</a:t>
            </a:r>
            <a:br>
              <a:rPr lang="zh-CN" altLang="en-US" b="1" dirty="0">
                <a:latin typeface="微软雅黑" panose="020B0503020204020204" pitchFamily="34" charset="-122"/>
                <a:ea typeface="微软雅黑" panose="020B0503020204020204" pitchFamily="34" charset="-122"/>
              </a:rPr>
            </a:br>
            <a:br>
              <a:rPr lang="zh-CN" altLang="en-US" b="1" dirty="0">
                <a:latin typeface="微软雅黑" panose="020B0503020204020204" pitchFamily="34" charset="-122"/>
                <a:ea typeface="微软雅黑" panose="020B0503020204020204" pitchFamily="34" charset="-122"/>
              </a:rPr>
            </a:br>
            <a:r>
              <a:rPr lang="zh-CN" altLang="en-US" b="1" dirty="0">
                <a:latin typeface="微软雅黑" panose="020B0503020204020204" pitchFamily="34" charset="-122"/>
                <a:ea typeface="微软雅黑" panose="020B0503020204020204" pitchFamily="34" charset="-122"/>
              </a:rPr>
              <a:t>二     速灾性</a:t>
            </a:r>
            <a:br>
              <a:rPr lang="zh-CN" altLang="en-US" b="1" dirty="0">
                <a:latin typeface="微软雅黑" panose="020B0503020204020204" pitchFamily="34" charset="-122"/>
                <a:ea typeface="微软雅黑" panose="020B0503020204020204" pitchFamily="34" charset="-122"/>
              </a:rPr>
            </a:br>
            <a:br>
              <a:rPr lang="zh-CN" altLang="en-US" b="1" dirty="0">
                <a:latin typeface="微软雅黑" panose="020B0503020204020204" pitchFamily="34" charset="-122"/>
                <a:ea typeface="微软雅黑" panose="020B0503020204020204" pitchFamily="34" charset="-122"/>
              </a:rPr>
            </a:br>
            <a:r>
              <a:rPr lang="zh-CN" altLang="en-US" b="1" dirty="0">
                <a:latin typeface="微软雅黑" panose="020B0503020204020204" pitchFamily="34" charset="-122"/>
                <a:ea typeface="微软雅黑" panose="020B0503020204020204" pitchFamily="34" charset="-122"/>
              </a:rPr>
              <a:t>三     突发性</a:t>
            </a:r>
            <a:endParaRPr lang="zh-CN" altLang="en-US" b="1"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4145" name="图片 352259" descr="ebb11f44e96a2a0dff6f649c6a852a5"/>
          <p:cNvPicPr>
            <a:picLocks noChangeAspect="1"/>
          </p:cNvPicPr>
          <p:nvPr/>
        </p:nvPicPr>
        <p:blipFill>
          <a:blip r:embed="rId1"/>
          <a:stretch>
            <a:fillRect/>
          </a:stretch>
        </p:blipFill>
        <p:spPr>
          <a:xfrm>
            <a:off x="250825" y="908050"/>
            <a:ext cx="4249738" cy="4895850"/>
          </a:xfrm>
          <a:prstGeom prst="rect">
            <a:avLst/>
          </a:prstGeom>
          <a:noFill/>
          <a:ln w="9525">
            <a:noFill/>
          </a:ln>
        </p:spPr>
      </p:pic>
      <p:pic>
        <p:nvPicPr>
          <p:cNvPr id="294915" name="高层火灾虹吸效应1.wmv">
            <a:hlinkClick r:id="" action="ppaction://media"/>
          </p:cNvPr>
          <p:cNvPicPr>
            <a:picLocks noGrp="1" noRot="1" noChangeAspect="1"/>
          </p:cNvPicPr>
          <p:nvPr>
            <p:ph idx="4294967295"/>
            <a:videoFile r:link="rId2"/>
            <p:extLst>
              <p:ext uri="{DAA4B4D4-6D71-4841-9C94-3DE7FCFB9230}">
                <p14:media xmlns:p14="http://schemas.microsoft.com/office/powerpoint/2010/main" r:link="rId3"/>
              </p:ext>
            </p:extLst>
          </p:nvPr>
        </p:nvPicPr>
        <p:blipFill>
          <a:blip r:embed="rId4"/>
          <a:stretch>
            <a:fillRect/>
          </a:stretch>
        </p:blipFill>
        <p:spPr>
          <a:xfrm>
            <a:off x="4500563" y="981075"/>
            <a:ext cx="4319587" cy="4895850"/>
          </a:xfrm>
        </p:spPr>
      </p:pic>
      <p:sp>
        <p:nvSpPr>
          <p:cNvPr id="134147" name="Rectangle 2"/>
          <p:cNvSpPr/>
          <p:nvPr/>
        </p:nvSpPr>
        <p:spPr>
          <a:xfrm>
            <a:off x="107950" y="5957888"/>
            <a:ext cx="8964613" cy="566737"/>
          </a:xfrm>
          <a:prstGeom prst="rect">
            <a:avLst/>
          </a:prstGeom>
          <a:noFill/>
          <a:ln w="9525">
            <a:noFill/>
          </a:ln>
        </p:spPr>
        <p:txBody>
          <a:bodyPr anchor="ctr" anchorCtr="0"/>
          <a:p>
            <a:pPr algn="ctr" eaLnBrk="0" hangingPunct="0"/>
            <a:r>
              <a:rPr lang="en-US" altLang="zh-CN" sz="2800" b="1" dirty="0">
                <a:solidFill>
                  <a:srgbClr val="FF0000"/>
                </a:solidFill>
                <a:latin typeface="微软雅黑" panose="020B0503020204020204" pitchFamily="34" charset="-122"/>
                <a:ea typeface="微软雅黑" panose="020B0503020204020204" pitchFamily="34" charset="-122"/>
              </a:rPr>
              <a:t>3</a:t>
            </a:r>
            <a:r>
              <a:rPr lang="zh-CN" altLang="en-US" sz="2800" b="1" dirty="0">
                <a:solidFill>
                  <a:srgbClr val="FF0000"/>
                </a:solidFill>
                <a:latin typeface="微软雅黑" panose="020B0503020204020204" pitchFamily="34" charset="-122"/>
                <a:ea typeface="微软雅黑" panose="020B0503020204020204" pitchFamily="34" charset="-122"/>
              </a:rPr>
              <a:t>月</a:t>
            </a:r>
            <a:r>
              <a:rPr lang="en-US" altLang="zh-CN" sz="2800" b="1" dirty="0">
                <a:solidFill>
                  <a:srgbClr val="FF0000"/>
                </a:solidFill>
                <a:latin typeface="微软雅黑" panose="020B0503020204020204" pitchFamily="34" charset="-122"/>
                <a:ea typeface="微软雅黑" panose="020B0503020204020204" pitchFamily="34" charset="-122"/>
              </a:rPr>
              <a:t>14</a:t>
            </a:r>
            <a:r>
              <a:rPr lang="zh-CN" altLang="en-US" sz="2800" b="1" dirty="0">
                <a:solidFill>
                  <a:srgbClr val="FF0000"/>
                </a:solidFill>
                <a:latin typeface="微软雅黑" panose="020B0503020204020204" pitchFamily="34" charset="-122"/>
                <a:ea typeface="微软雅黑" panose="020B0503020204020204" pitchFamily="34" charset="-122"/>
              </a:rPr>
              <a:t>日晚七点河南开封元宏锦江小区</a:t>
            </a:r>
            <a:r>
              <a:rPr lang="en-US" altLang="zh-CN" sz="2800" b="1" dirty="0">
                <a:solidFill>
                  <a:srgbClr val="FF0000"/>
                </a:solidFill>
                <a:latin typeface="微软雅黑" panose="020B0503020204020204" pitchFamily="34" charset="-122"/>
                <a:ea typeface="微软雅黑" panose="020B0503020204020204" pitchFamily="34" charset="-122"/>
              </a:rPr>
              <a:t>4</a:t>
            </a:r>
            <a:r>
              <a:rPr lang="zh-CN" altLang="en-US" sz="2800" b="1" dirty="0">
                <a:solidFill>
                  <a:srgbClr val="FF0000"/>
                </a:solidFill>
                <a:latin typeface="微软雅黑" panose="020B0503020204020204" pitchFamily="34" charset="-122"/>
                <a:ea typeface="微软雅黑" panose="020B0503020204020204" pitchFamily="34" charset="-122"/>
              </a:rPr>
              <a:t>号楼</a:t>
            </a:r>
            <a:r>
              <a:rPr lang="en-US" altLang="zh-CN" sz="2800" b="1" dirty="0">
                <a:solidFill>
                  <a:srgbClr val="FF0000"/>
                </a:solidFill>
                <a:latin typeface="微软雅黑" panose="020B0503020204020204" pitchFamily="34" charset="-122"/>
                <a:ea typeface="微软雅黑" panose="020B0503020204020204" pitchFamily="34" charset="-122"/>
              </a:rPr>
              <a:t>2</a:t>
            </a:r>
            <a:r>
              <a:rPr lang="zh-CN" altLang="en-US" sz="2800" b="1" dirty="0">
                <a:solidFill>
                  <a:srgbClr val="FF0000"/>
                </a:solidFill>
                <a:latin typeface="微软雅黑" panose="020B0503020204020204" pitchFamily="34" charset="-122"/>
                <a:ea typeface="微软雅黑" panose="020B0503020204020204" pitchFamily="34" charset="-122"/>
              </a:rPr>
              <a:t>单元火灾</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66" fill="hold"/>
                                        <p:tgtEl>
                                          <p:spTgt spid="2949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949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94915"/>
                                        </p:tgtEl>
                                      </p:cBhvr>
                                    </p:cmd>
                                  </p:childTnLst>
                                </p:cTn>
                              </p:par>
                            </p:childTnLst>
                          </p:cTn>
                        </p:par>
                      </p:childTnLst>
                    </p:cTn>
                  </p:par>
                </p:childTnLst>
              </p:cTn>
              <p:nextCondLst>
                <p:cond evt="onClick" delay="0">
                  <p:tgtEl>
                    <p:spTgt spid="294915"/>
                  </p:tgtEl>
                </p:cond>
              </p:nextCondLst>
            </p:seq>
            <p:video>
              <p:cMediaNode>
                <p:cTn id="12" fill="hold" display="0">
                  <p:stCondLst>
                    <p:cond delay="indefinite"/>
                  </p:stCondLst>
                  <p:endCondLst>
                    <p:cond evt="onNext" delay="0">
                      <p:tgtEl>
                        <p:sldTgt/>
                      </p:tgtEl>
                    </p:cond>
                    <p:cond evt="onPrev" delay="0">
                      <p:tgtEl>
                        <p:sldTgt/>
                      </p:tgtEl>
                    </p:cond>
                  </p:endCondLst>
                </p:cTn>
                <p:tgtEl>
                  <p:spTgt spid="2949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p:txBody>
          <a:bodyPr vert="horz" wrap="square" lIns="92075" tIns="46038" rIns="92075" bIns="46038" anchor="ctr" anchorCtr="0"/>
          <a:lstStyle/>
          <a:p>
            <a:pPr eaLnBrk="1" hangingPunct="1"/>
            <a:endParaRPr lang="zh-CN" altLang="zh-CN" dirty="0"/>
          </a:p>
        </p:txBody>
      </p:sp>
      <p:sp>
        <p:nvSpPr>
          <p:cNvPr id="24579" name="Rectangle 3"/>
          <p:cNvSpPr>
            <a:spLocks noGrp="1"/>
          </p:cNvSpPr>
          <p:nvPr>
            <p:ph type="body"/>
          </p:nvPr>
        </p:nvSpPr>
        <p:spPr/>
        <p:txBody>
          <a:bodyPr vert="horz" wrap="square" lIns="91385" tIns="45692" rIns="91385" bIns="45692" anchor="t" anchorCtr="0"/>
          <a:lstStyle/>
          <a:p>
            <a:pPr eaLnBrk="1" hangingPunct="1"/>
            <a:endParaRPr lang="zh-CN" altLang="zh-CN" dirty="0"/>
          </a:p>
        </p:txBody>
      </p:sp>
      <p:pic>
        <p:nvPicPr>
          <p:cNvPr id="24580" name="Picture 5" descr="36_1316_0e8a03add0d0bde"/>
          <p:cNvPicPr>
            <a:picLocks noChangeAspect="1"/>
          </p:cNvPicPr>
          <p:nvPr/>
        </p:nvPicPr>
        <p:blipFill>
          <a:blip r:embed="rId1"/>
          <a:stretch>
            <a:fillRect/>
          </a:stretch>
        </p:blipFill>
        <p:spPr>
          <a:xfrm>
            <a:off x="179388" y="188913"/>
            <a:ext cx="8785225" cy="626427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0289" name="Picture 2"/>
          <p:cNvPicPr>
            <a:picLocks noGrp="1" noChangeAspect="1"/>
          </p:cNvPicPr>
          <p:nvPr>
            <p:ph idx="1"/>
          </p:nvPr>
        </p:nvPicPr>
        <p:blipFill>
          <a:blip r:embed="rId1"/>
          <a:stretch>
            <a:fillRect/>
          </a:stretch>
        </p:blipFill>
        <p:spPr>
          <a:xfrm>
            <a:off x="900113" y="620713"/>
            <a:ext cx="6983412" cy="5903912"/>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899795" y="620395"/>
            <a:ext cx="7440930" cy="5902960"/>
            <a:chOff x="1417" y="977"/>
            <a:chExt cx="11718" cy="9296"/>
          </a:xfrm>
        </p:grpSpPr>
        <p:pic>
          <p:nvPicPr>
            <p:cNvPr id="141313" name="Picture 2"/>
            <p:cNvPicPr>
              <a:picLocks noChangeAspect="1"/>
            </p:cNvPicPr>
            <p:nvPr/>
          </p:nvPicPr>
          <p:blipFill>
            <a:blip r:embed="rId1"/>
            <a:stretch>
              <a:fillRect/>
            </a:stretch>
          </p:blipFill>
          <p:spPr>
            <a:xfrm>
              <a:off x="1417" y="977"/>
              <a:ext cx="11719" cy="9297"/>
            </a:xfrm>
            <a:prstGeom prst="rect">
              <a:avLst/>
            </a:prstGeom>
            <a:noFill/>
            <a:ln w="9525">
              <a:noFill/>
            </a:ln>
          </p:spPr>
        </p:pic>
        <p:sp>
          <p:nvSpPr>
            <p:cNvPr id="2" name="文本框 1"/>
            <p:cNvSpPr txBox="1"/>
            <p:nvPr/>
          </p:nvSpPr>
          <p:spPr>
            <a:xfrm>
              <a:off x="8901" y="2339"/>
              <a:ext cx="4012" cy="1452"/>
            </a:xfrm>
            <a:prstGeom prst="rect">
              <a:avLst/>
            </a:prstGeom>
            <a:noFill/>
          </p:spPr>
          <p:txBody>
            <a:bodyPr wrap="square" rtlCol="0">
              <a:spAutoFit/>
            </a:bodyPr>
            <a:p>
              <a:r>
                <a:rPr lang="en-US" altLang="zh-CN" sz="5400" b="1">
                  <a:solidFill>
                    <a:srgbClr val="FF0000"/>
                  </a:solidFill>
                  <a:latin typeface="Microsoft YaHei UI" panose="020B0503020204020204" charset="-122"/>
                  <a:ea typeface="Microsoft YaHei UI" panose="020B0503020204020204" charset="-122"/>
                </a:rPr>
                <a:t>12345</a:t>
              </a:r>
              <a:endParaRPr lang="en-US" altLang="zh-CN" sz="5400" b="1">
                <a:solidFill>
                  <a:srgbClr val="FF0000"/>
                </a:solidFill>
                <a:latin typeface="Microsoft YaHei UI" panose="020B0503020204020204" charset="-122"/>
                <a:ea typeface="Microsoft YaHei UI" panose="020B0503020204020204" charset="-122"/>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图片 2" descr="2"/>
          <p:cNvPicPr>
            <a:picLocks noChangeAspect="1"/>
          </p:cNvPicPr>
          <p:nvPr/>
        </p:nvPicPr>
        <p:blipFill>
          <a:blip r:embed="rId1"/>
          <a:stretch>
            <a:fillRect/>
          </a:stretch>
        </p:blipFill>
        <p:spPr>
          <a:xfrm>
            <a:off x="549275" y="647700"/>
            <a:ext cx="8124825" cy="5743575"/>
          </a:xfrm>
          <a:prstGeom prst="rect">
            <a:avLst/>
          </a:prstGeom>
          <a:noFill/>
          <a:ln w="9525">
            <a:noFill/>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图片5"/>
          <p:cNvPicPr>
            <a:picLocks noChangeAspect="1"/>
          </p:cNvPicPr>
          <p:nvPr/>
        </p:nvPicPr>
        <p:blipFill>
          <a:blip r:embed="rId1"/>
          <a:stretch>
            <a:fillRect/>
          </a:stretch>
        </p:blipFill>
        <p:spPr>
          <a:xfrm>
            <a:off x="684213" y="4868863"/>
            <a:ext cx="8166100" cy="1566862"/>
          </a:xfrm>
          <a:prstGeom prst="rect">
            <a:avLst/>
          </a:prstGeom>
          <a:noFill/>
          <a:ln w="9525">
            <a:noFill/>
          </a:ln>
        </p:spPr>
      </p:pic>
      <p:pic>
        <p:nvPicPr>
          <p:cNvPr id="77827" name="Picture 3" descr="图片6"/>
          <p:cNvPicPr>
            <a:picLocks noChangeAspect="1"/>
          </p:cNvPicPr>
          <p:nvPr/>
        </p:nvPicPr>
        <p:blipFill>
          <a:blip r:embed="rId2"/>
          <a:srcRect r="17166" b="7310"/>
          <a:stretch>
            <a:fillRect/>
          </a:stretch>
        </p:blipFill>
        <p:spPr>
          <a:xfrm>
            <a:off x="5867400" y="981075"/>
            <a:ext cx="2160588" cy="503238"/>
          </a:xfrm>
          <a:prstGeom prst="rect">
            <a:avLst/>
          </a:prstGeom>
          <a:noFill/>
          <a:ln w="9525">
            <a:noFill/>
          </a:ln>
        </p:spPr>
      </p:pic>
      <p:pic>
        <p:nvPicPr>
          <p:cNvPr id="77828" name="Picture 4" descr="044"/>
          <p:cNvPicPr preferRelativeResize="0"/>
          <p:nvPr/>
        </p:nvPicPr>
        <p:blipFill>
          <a:blip r:embed="rId3"/>
          <a:srcRect t="30684"/>
          <a:stretch>
            <a:fillRect/>
          </a:stretch>
        </p:blipFill>
        <p:spPr>
          <a:xfrm>
            <a:off x="684213" y="1052513"/>
            <a:ext cx="4319587" cy="3059112"/>
          </a:xfrm>
          <a:prstGeom prst="rect">
            <a:avLst/>
          </a:prstGeom>
          <a:noFill/>
          <a:ln w="9525">
            <a:noFill/>
          </a:ln>
        </p:spPr>
      </p:pic>
      <p:pic>
        <p:nvPicPr>
          <p:cNvPr id="77829" name="Picture 5" descr="图片7"/>
          <p:cNvPicPr>
            <a:picLocks noChangeAspect="1"/>
          </p:cNvPicPr>
          <p:nvPr/>
        </p:nvPicPr>
        <p:blipFill>
          <a:blip r:embed="rId4"/>
          <a:srcRect r="25429" b="7310"/>
          <a:stretch>
            <a:fillRect/>
          </a:stretch>
        </p:blipFill>
        <p:spPr>
          <a:xfrm>
            <a:off x="1187450" y="4221163"/>
            <a:ext cx="2160588" cy="503237"/>
          </a:xfrm>
          <a:prstGeom prst="rect">
            <a:avLst/>
          </a:prstGeom>
          <a:noFill/>
          <a:ln w="9525">
            <a:noFill/>
          </a:ln>
        </p:spPr>
      </p:pic>
      <p:pic>
        <p:nvPicPr>
          <p:cNvPr id="77830" name="Picture 6" descr="图片12"/>
          <p:cNvPicPr>
            <a:picLocks noChangeAspect="1"/>
          </p:cNvPicPr>
          <p:nvPr/>
        </p:nvPicPr>
        <p:blipFill>
          <a:blip r:embed="rId5"/>
          <a:stretch>
            <a:fillRect/>
          </a:stretch>
        </p:blipFill>
        <p:spPr>
          <a:xfrm>
            <a:off x="4500563" y="1773238"/>
            <a:ext cx="4340225" cy="30734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box(in)">
                                      <p:cBhvr>
                                        <p:cTn id="7" dur="500"/>
                                        <p:tgtEl>
                                          <p:spTgt spid="77828"/>
                                        </p:tgtEl>
                                      </p:cBhvr>
                                    </p:animEffect>
                                  </p:childTnLst>
                                </p:cTn>
                              </p:par>
                              <p:par>
                                <p:cTn id="8" presetID="4" presetClass="entr" presetSubtype="16" fill="hold" nodeType="withEffect">
                                  <p:stCondLst>
                                    <p:cond delay="0"/>
                                  </p:stCondLst>
                                  <p:childTnLst>
                                    <p:set>
                                      <p:cBhvr>
                                        <p:cTn id="9" dur="1" fill="hold">
                                          <p:stCondLst>
                                            <p:cond delay="0"/>
                                          </p:stCondLst>
                                        </p:cTn>
                                        <p:tgtEl>
                                          <p:spTgt spid="77830"/>
                                        </p:tgtEl>
                                        <p:attrNameLst>
                                          <p:attrName>style.visibility</p:attrName>
                                        </p:attrNameLst>
                                      </p:cBhvr>
                                      <p:to>
                                        <p:strVal val="visible"/>
                                      </p:to>
                                    </p:set>
                                    <p:animEffect transition="in" filter="box(in)">
                                      <p:cBhvr>
                                        <p:cTn id="10" dur="500"/>
                                        <p:tgtEl>
                                          <p:spTgt spid="778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77827"/>
                                        </p:tgtEl>
                                        <p:attrNameLst>
                                          <p:attrName>style.visibility</p:attrName>
                                        </p:attrNameLst>
                                      </p:cBhvr>
                                      <p:to>
                                        <p:strVal val="visible"/>
                                      </p:to>
                                    </p:set>
                                    <p:anim calcmode="lin" valueType="num">
                                      <p:cBhvr>
                                        <p:cTn id="15" dur="500" fill="hold"/>
                                        <p:tgtEl>
                                          <p:spTgt spid="77827"/>
                                        </p:tgtEl>
                                        <p:attrNameLst>
                                          <p:attrName>ppt_x</p:attrName>
                                        </p:attrNameLst>
                                      </p:cBhvr>
                                      <p:tavLst>
                                        <p:tav tm="0">
                                          <p:val>
                                            <p:strVal val="1+#ppt_w/2"/>
                                          </p:val>
                                        </p:tav>
                                        <p:tav tm="100000">
                                          <p:val>
                                            <p:strVal val="#ppt_x"/>
                                          </p:val>
                                        </p:tav>
                                      </p:tavLst>
                                    </p:anim>
                                    <p:anim calcmode="lin" valueType="num">
                                      <p:cBhvr>
                                        <p:cTn id="16" dur="500" fill="hold"/>
                                        <p:tgtEl>
                                          <p:spTgt spid="7782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7829"/>
                                        </p:tgtEl>
                                        <p:attrNameLst>
                                          <p:attrName>style.visibility</p:attrName>
                                        </p:attrNameLst>
                                      </p:cBhvr>
                                      <p:to>
                                        <p:strVal val="visible"/>
                                      </p:to>
                                    </p:set>
                                    <p:anim calcmode="lin" valueType="num">
                                      <p:cBhvr>
                                        <p:cTn id="19" dur="500" fill="hold"/>
                                        <p:tgtEl>
                                          <p:spTgt spid="77829"/>
                                        </p:tgtEl>
                                        <p:attrNameLst>
                                          <p:attrName>ppt_x</p:attrName>
                                        </p:attrNameLst>
                                      </p:cBhvr>
                                      <p:tavLst>
                                        <p:tav tm="0">
                                          <p:val>
                                            <p:strVal val="0-#ppt_w/2"/>
                                          </p:val>
                                        </p:tav>
                                        <p:tav tm="100000">
                                          <p:val>
                                            <p:strVal val="#ppt_x"/>
                                          </p:val>
                                        </p:tav>
                                      </p:tavLst>
                                    </p:anim>
                                    <p:anim calcmode="lin" valueType="num">
                                      <p:cBhvr>
                                        <p:cTn id="20" dur="500" fill="hold"/>
                                        <p:tgtEl>
                                          <p:spTgt spid="778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p:cNvSpPr>
          <p:nvPr>
            <p:ph type="title" idx="4294967295"/>
          </p:nvPr>
        </p:nvSpPr>
        <p:spPr>
          <a:xfrm>
            <a:off x="395288" y="5805488"/>
            <a:ext cx="8353425" cy="581025"/>
          </a:xfrm>
        </p:spPr>
        <p:txBody>
          <a:bodyPr vert="horz" wrap="square" lIns="91440" tIns="45720" rIns="91440" bIns="45720" anchor="ctr" anchorCtr="0"/>
          <a:lstStyle/>
          <a:p>
            <a:r>
              <a:rPr lang="zh-CN" altLang="en-US" sz="3200" dirty="0"/>
              <a:t>新婚入住三月 电器短路起火 小两口阴阳相隔</a:t>
            </a:r>
            <a:endParaRPr lang="zh-CN" altLang="en-US" sz="3200" dirty="0"/>
          </a:p>
        </p:txBody>
      </p:sp>
      <p:pic>
        <p:nvPicPr>
          <p:cNvPr id="143362" name="Picture 3" descr="hgj"/>
          <p:cNvPicPr>
            <a:picLocks noGrp="1"/>
          </p:cNvPicPr>
          <p:nvPr>
            <p:ph type="body" idx="4294967295"/>
          </p:nvPr>
        </p:nvPicPr>
        <p:blipFill>
          <a:blip r:embed="rId1"/>
          <a:stretch>
            <a:fillRect/>
          </a:stretch>
        </p:blipFill>
        <p:spPr>
          <a:xfrm>
            <a:off x="611188" y="1052513"/>
            <a:ext cx="7916862" cy="4678362"/>
          </a:xfrm>
        </p:spPr>
      </p:pic>
      <p:pic>
        <p:nvPicPr>
          <p:cNvPr id="143363" name="Picture 5" descr="321"/>
          <p:cNvPicPr>
            <a:picLocks noChangeAspect="1"/>
          </p:cNvPicPr>
          <p:nvPr/>
        </p:nvPicPr>
        <p:blipFill>
          <a:blip r:embed="rId2"/>
          <a:stretch>
            <a:fillRect/>
          </a:stretch>
        </p:blipFill>
        <p:spPr>
          <a:xfrm>
            <a:off x="611188" y="2997200"/>
            <a:ext cx="1966912" cy="2743200"/>
          </a:xfrm>
          <a:prstGeom prst="rect">
            <a:avLst/>
          </a:prstGeom>
          <a:noFill/>
          <a:ln w="9525">
            <a:noFill/>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图片6"/>
          <p:cNvPicPr>
            <a:picLocks noChangeAspect="1"/>
          </p:cNvPicPr>
          <p:nvPr/>
        </p:nvPicPr>
        <p:blipFill>
          <a:blip r:embed="rId1"/>
          <a:stretch>
            <a:fillRect/>
          </a:stretch>
        </p:blipFill>
        <p:spPr>
          <a:xfrm>
            <a:off x="1258888" y="5876925"/>
            <a:ext cx="6985000" cy="625475"/>
          </a:xfrm>
          <a:prstGeom prst="rect">
            <a:avLst/>
          </a:prstGeom>
          <a:noFill/>
          <a:ln w="9525">
            <a:noFill/>
          </a:ln>
        </p:spPr>
      </p:pic>
      <p:grpSp>
        <p:nvGrpSpPr>
          <p:cNvPr id="73731" name="Group 3"/>
          <p:cNvGrpSpPr/>
          <p:nvPr/>
        </p:nvGrpSpPr>
        <p:grpSpPr>
          <a:xfrm>
            <a:off x="6156325" y="1268413"/>
            <a:ext cx="2654300" cy="4325937"/>
            <a:chOff x="0" y="0"/>
            <a:chExt cx="1975" cy="2790"/>
          </a:xfrm>
        </p:grpSpPr>
        <p:sp>
          <p:nvSpPr>
            <p:cNvPr id="73737" name="AutoShape 9"/>
            <p:cNvSpPr>
              <a:spLocks noChangeAspect="1" noTextEdit="1"/>
            </p:cNvSpPr>
            <p:nvPr/>
          </p:nvSpPr>
          <p:spPr>
            <a:xfrm>
              <a:off x="33" y="0"/>
              <a:ext cx="1874" cy="2786"/>
            </a:xfrm>
            <a:prstGeom prst="rect">
              <a:avLst/>
            </a:prstGeom>
            <a:noFill/>
            <a:ln w="9525">
              <a:noFill/>
            </a:ln>
          </p:spPr>
          <p:txBody>
            <a:bodyPr/>
            <a:lstStyle/>
            <a:p>
              <a:endParaRPr lang="zh-CN" altLang="en-US"/>
            </a:p>
          </p:txBody>
        </p:sp>
        <p:sp>
          <p:nvSpPr>
            <p:cNvPr id="73738" name="Rectangle 10"/>
            <p:cNvSpPr/>
            <p:nvPr/>
          </p:nvSpPr>
          <p:spPr>
            <a:xfrm>
              <a:off x="425" y="2"/>
              <a:ext cx="1235"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我国普通居</a:t>
              </a:r>
              <a:endParaRPr lang="zh-CN" altLang="en-US" sz="5900" dirty="0">
                <a:latin typeface="Times New Roman" panose="02020603050405020304" pitchFamily="18" charset="0"/>
              </a:endParaRPr>
            </a:p>
          </p:txBody>
        </p:sp>
        <p:sp>
          <p:nvSpPr>
            <p:cNvPr id="73739" name="Rectangle 11"/>
            <p:cNvSpPr/>
            <p:nvPr/>
          </p:nvSpPr>
          <p:spPr>
            <a:xfrm>
              <a:off x="0" y="284"/>
              <a:ext cx="1728"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民楼居室的电源</a:t>
              </a:r>
              <a:endParaRPr lang="zh-CN" altLang="en-US" sz="5900" dirty="0">
                <a:latin typeface="Times New Roman" panose="02020603050405020304" pitchFamily="18" charset="0"/>
              </a:endParaRPr>
            </a:p>
          </p:txBody>
        </p:sp>
        <p:sp>
          <p:nvSpPr>
            <p:cNvPr id="73740" name="Rectangle 12"/>
            <p:cNvSpPr/>
            <p:nvPr/>
          </p:nvSpPr>
          <p:spPr>
            <a:xfrm>
              <a:off x="0" y="566"/>
              <a:ext cx="1728"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导线一般设计为</a:t>
              </a:r>
              <a:endParaRPr lang="zh-CN" altLang="en-US" sz="5900" dirty="0">
                <a:latin typeface="Times New Roman" panose="02020603050405020304" pitchFamily="18" charset="0"/>
              </a:endParaRPr>
            </a:p>
          </p:txBody>
        </p:sp>
        <p:sp>
          <p:nvSpPr>
            <p:cNvPr id="73741" name="Rectangle 13"/>
            <p:cNvSpPr/>
            <p:nvPr/>
          </p:nvSpPr>
          <p:spPr>
            <a:xfrm>
              <a:off x="0" y="845"/>
              <a:ext cx="123"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en-US" altLang="zh-CN" sz="2600" dirty="0">
                  <a:solidFill>
                    <a:srgbClr val="FF0000"/>
                  </a:solidFill>
                  <a:latin typeface="Times New Roman" panose="02020603050405020304" pitchFamily="18" charset="0"/>
                </a:rPr>
                <a:t>6</a:t>
              </a:r>
              <a:endParaRPr lang="en-US" altLang="zh-CN" sz="5900" dirty="0">
                <a:latin typeface="Times New Roman" panose="02020603050405020304" pitchFamily="18" charset="0"/>
              </a:endParaRPr>
            </a:p>
          </p:txBody>
        </p:sp>
        <p:sp>
          <p:nvSpPr>
            <p:cNvPr id="73742" name="Rectangle 14"/>
            <p:cNvSpPr/>
            <p:nvPr/>
          </p:nvSpPr>
          <p:spPr>
            <a:xfrm>
              <a:off x="142" y="845"/>
              <a:ext cx="247"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en-US" altLang="zh-CN" sz="2600" dirty="0">
                  <a:solidFill>
                    <a:srgbClr val="FF0000"/>
                  </a:solidFill>
                  <a:latin typeface="宋体" panose="02010600030101010101" pitchFamily="2" charset="-122"/>
                </a:rPr>
                <a:t>―</a:t>
              </a:r>
              <a:endParaRPr lang="en-US" altLang="zh-CN" sz="5900" dirty="0">
                <a:latin typeface="Times New Roman" panose="02020603050405020304" pitchFamily="18" charset="0"/>
              </a:endParaRPr>
            </a:p>
          </p:txBody>
        </p:sp>
        <p:sp>
          <p:nvSpPr>
            <p:cNvPr id="73743" name="Rectangle 15"/>
            <p:cNvSpPr/>
            <p:nvPr/>
          </p:nvSpPr>
          <p:spPr>
            <a:xfrm>
              <a:off x="390" y="845"/>
              <a:ext cx="245"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en-US" altLang="zh-CN" sz="2600" dirty="0">
                  <a:solidFill>
                    <a:srgbClr val="FF0000"/>
                  </a:solidFill>
                  <a:latin typeface="Times New Roman" panose="02020603050405020304" pitchFamily="18" charset="0"/>
                </a:rPr>
                <a:t>10</a:t>
              </a:r>
              <a:endParaRPr lang="en-US" altLang="zh-CN" sz="5900" dirty="0">
                <a:latin typeface="Times New Roman" panose="02020603050405020304" pitchFamily="18" charset="0"/>
              </a:endParaRPr>
            </a:p>
          </p:txBody>
        </p:sp>
        <p:sp>
          <p:nvSpPr>
            <p:cNvPr id="73744" name="Rectangle 16"/>
            <p:cNvSpPr/>
            <p:nvPr/>
          </p:nvSpPr>
          <p:spPr>
            <a:xfrm>
              <a:off x="635" y="845"/>
              <a:ext cx="988"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安培，总</a:t>
              </a:r>
              <a:endParaRPr lang="zh-CN" altLang="en-US" sz="5900" dirty="0">
                <a:latin typeface="Times New Roman" panose="02020603050405020304" pitchFamily="18" charset="0"/>
              </a:endParaRPr>
            </a:p>
          </p:txBody>
        </p:sp>
        <p:sp>
          <p:nvSpPr>
            <p:cNvPr id="73745" name="Rectangle 17"/>
            <p:cNvSpPr/>
            <p:nvPr/>
          </p:nvSpPr>
          <p:spPr>
            <a:xfrm>
              <a:off x="0" y="1127"/>
              <a:ext cx="1481"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负荷不宜超过</a:t>
              </a:r>
              <a:endParaRPr lang="zh-CN" altLang="en-US" sz="5900" dirty="0">
                <a:latin typeface="Times New Roman" panose="02020603050405020304" pitchFamily="18" charset="0"/>
              </a:endParaRPr>
            </a:p>
          </p:txBody>
        </p:sp>
        <p:sp>
          <p:nvSpPr>
            <p:cNvPr id="73746" name="Rectangle 18"/>
            <p:cNvSpPr/>
            <p:nvPr/>
          </p:nvSpPr>
          <p:spPr>
            <a:xfrm>
              <a:off x="0" y="1409"/>
              <a:ext cx="491"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en-US" altLang="zh-CN" sz="2600" dirty="0">
                  <a:solidFill>
                    <a:srgbClr val="FF0000"/>
                  </a:solidFill>
                  <a:latin typeface="Times New Roman" panose="02020603050405020304" pitchFamily="18" charset="0"/>
                </a:rPr>
                <a:t>1000</a:t>
              </a:r>
              <a:endParaRPr lang="en-US" altLang="zh-CN" sz="5900" dirty="0">
                <a:latin typeface="Times New Roman" panose="02020603050405020304" pitchFamily="18" charset="0"/>
              </a:endParaRPr>
            </a:p>
          </p:txBody>
        </p:sp>
        <p:sp>
          <p:nvSpPr>
            <p:cNvPr id="73747" name="Rectangle 19"/>
            <p:cNvSpPr/>
            <p:nvPr/>
          </p:nvSpPr>
          <p:spPr>
            <a:xfrm>
              <a:off x="539" y="1409"/>
              <a:ext cx="247"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en-US" altLang="zh-CN" sz="2600" dirty="0">
                  <a:solidFill>
                    <a:srgbClr val="FF0000"/>
                  </a:solidFill>
                  <a:latin typeface="宋体" panose="02010600030101010101" pitchFamily="2" charset="-122"/>
                </a:rPr>
                <a:t>―</a:t>
              </a:r>
              <a:endParaRPr lang="en-US" altLang="zh-CN" sz="5900" dirty="0">
                <a:latin typeface="Times New Roman" panose="02020603050405020304" pitchFamily="18" charset="0"/>
              </a:endParaRPr>
            </a:p>
          </p:txBody>
        </p:sp>
        <p:sp>
          <p:nvSpPr>
            <p:cNvPr id="73748" name="Rectangle 20"/>
            <p:cNvSpPr/>
            <p:nvPr/>
          </p:nvSpPr>
          <p:spPr>
            <a:xfrm>
              <a:off x="788" y="1409"/>
              <a:ext cx="491"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en-US" altLang="zh-CN" sz="2600" dirty="0">
                  <a:solidFill>
                    <a:srgbClr val="FF0000"/>
                  </a:solidFill>
                  <a:latin typeface="Times New Roman" panose="02020603050405020304" pitchFamily="18" charset="0"/>
                </a:rPr>
                <a:t>1500</a:t>
              </a:r>
              <a:endParaRPr lang="en-US" altLang="zh-CN" sz="5900" dirty="0">
                <a:latin typeface="Times New Roman" panose="02020603050405020304" pitchFamily="18" charset="0"/>
              </a:endParaRPr>
            </a:p>
          </p:txBody>
        </p:sp>
        <p:sp>
          <p:nvSpPr>
            <p:cNvPr id="73749" name="Rectangle 21"/>
            <p:cNvSpPr/>
            <p:nvPr/>
          </p:nvSpPr>
          <p:spPr>
            <a:xfrm>
              <a:off x="1322" y="1409"/>
              <a:ext cx="494"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瓦，</a:t>
              </a:r>
              <a:endParaRPr lang="zh-CN" altLang="en-US" sz="5900" dirty="0">
                <a:latin typeface="Times New Roman" panose="02020603050405020304" pitchFamily="18" charset="0"/>
              </a:endParaRPr>
            </a:p>
          </p:txBody>
        </p:sp>
        <p:sp>
          <p:nvSpPr>
            <p:cNvPr id="73750" name="Rectangle 22"/>
            <p:cNvSpPr/>
            <p:nvPr/>
          </p:nvSpPr>
          <p:spPr>
            <a:xfrm>
              <a:off x="0" y="1691"/>
              <a:ext cx="1728"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当用电总功率超</a:t>
              </a:r>
              <a:endParaRPr lang="zh-CN" altLang="en-US" sz="5900" dirty="0">
                <a:latin typeface="Times New Roman" panose="02020603050405020304" pitchFamily="18" charset="0"/>
              </a:endParaRPr>
            </a:p>
          </p:txBody>
        </p:sp>
        <p:sp>
          <p:nvSpPr>
            <p:cNvPr id="73751" name="Rectangle 23"/>
            <p:cNvSpPr/>
            <p:nvPr/>
          </p:nvSpPr>
          <p:spPr>
            <a:xfrm>
              <a:off x="0" y="1970"/>
              <a:ext cx="246"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过</a:t>
              </a:r>
              <a:endParaRPr lang="zh-CN" altLang="en-US" sz="5900" dirty="0">
                <a:latin typeface="Times New Roman" panose="02020603050405020304" pitchFamily="18" charset="0"/>
              </a:endParaRPr>
            </a:p>
          </p:txBody>
        </p:sp>
        <p:sp>
          <p:nvSpPr>
            <p:cNvPr id="73752" name="Rectangle 24"/>
            <p:cNvSpPr/>
            <p:nvPr/>
          </p:nvSpPr>
          <p:spPr>
            <a:xfrm>
              <a:off x="249" y="1970"/>
              <a:ext cx="492"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en-US" altLang="zh-CN" sz="2600" dirty="0">
                  <a:solidFill>
                    <a:srgbClr val="FF0000"/>
                  </a:solidFill>
                  <a:latin typeface="Times New Roman" panose="02020603050405020304" pitchFamily="18" charset="0"/>
                </a:rPr>
                <a:t>2000</a:t>
              </a:r>
              <a:endParaRPr lang="en-US" altLang="zh-CN" sz="5900" dirty="0">
                <a:latin typeface="Times New Roman" panose="02020603050405020304" pitchFamily="18" charset="0"/>
              </a:endParaRPr>
            </a:p>
          </p:txBody>
        </p:sp>
        <p:sp>
          <p:nvSpPr>
            <p:cNvPr id="73753" name="Rectangle 25"/>
            <p:cNvSpPr/>
            <p:nvPr/>
          </p:nvSpPr>
          <p:spPr>
            <a:xfrm>
              <a:off x="829" y="1970"/>
              <a:ext cx="988"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瓦时就存</a:t>
              </a:r>
              <a:endParaRPr lang="zh-CN" altLang="en-US" sz="5900" dirty="0">
                <a:latin typeface="Times New Roman" panose="02020603050405020304" pitchFamily="18" charset="0"/>
              </a:endParaRPr>
            </a:p>
          </p:txBody>
        </p:sp>
        <p:sp>
          <p:nvSpPr>
            <p:cNvPr id="73754" name="Rectangle 26"/>
            <p:cNvSpPr/>
            <p:nvPr/>
          </p:nvSpPr>
          <p:spPr>
            <a:xfrm>
              <a:off x="0" y="2252"/>
              <a:ext cx="1975"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在电线短路起火、</a:t>
              </a:r>
              <a:endParaRPr lang="zh-CN" altLang="en-US" sz="5900" dirty="0">
                <a:latin typeface="Times New Roman" panose="02020603050405020304" pitchFamily="18" charset="0"/>
              </a:endParaRPr>
            </a:p>
          </p:txBody>
        </p:sp>
        <p:sp>
          <p:nvSpPr>
            <p:cNvPr id="73755" name="Rectangle 27"/>
            <p:cNvSpPr/>
            <p:nvPr/>
          </p:nvSpPr>
          <p:spPr>
            <a:xfrm>
              <a:off x="0" y="2534"/>
              <a:ext cx="1975" cy="256"/>
            </a:xfrm>
            <a:prstGeom prst="rect">
              <a:avLst/>
            </a:prstGeom>
            <a:noFill/>
            <a:ln w="9525">
              <a:noFill/>
            </a:ln>
          </p:spPr>
          <p:txBody>
            <a:bodyPr wrap="none" lIns="0" tIns="0" rIns="0" bIns="0">
              <a:spAutoFit/>
            </a:bodyPr>
            <a:lstStyle/>
            <a:p>
              <a:pPr marL="307975" indent="-307975" defTabSz="821055" eaLnBrk="1" hangingPunct="1">
                <a:spcBef>
                  <a:spcPct val="20000"/>
                </a:spcBef>
              </a:pPr>
              <a:r>
                <a:rPr lang="zh-CN" altLang="en-US" sz="2600" dirty="0">
                  <a:solidFill>
                    <a:srgbClr val="FF0000"/>
                  </a:solidFill>
                  <a:latin typeface="Times New Roman" panose="02020603050405020304" pitchFamily="18" charset="0"/>
                </a:rPr>
                <a:t>电表烧毁的可能。</a:t>
              </a:r>
              <a:endParaRPr lang="zh-CN" altLang="en-US" sz="5900" dirty="0">
                <a:latin typeface="Times New Roman" panose="02020603050405020304" pitchFamily="18" charset="0"/>
              </a:endParaRPr>
            </a:p>
          </p:txBody>
        </p:sp>
      </p:grpSp>
      <p:grpSp>
        <p:nvGrpSpPr>
          <p:cNvPr id="73732" name="Group 23"/>
          <p:cNvGrpSpPr>
            <a:grpSpLocks noChangeAspect="1"/>
          </p:cNvGrpSpPr>
          <p:nvPr/>
        </p:nvGrpSpPr>
        <p:grpSpPr>
          <a:xfrm>
            <a:off x="250825" y="981075"/>
            <a:ext cx="5834063" cy="4997450"/>
            <a:chOff x="0" y="0"/>
            <a:chExt cx="3675" cy="3148"/>
          </a:xfrm>
        </p:grpSpPr>
        <p:pic>
          <p:nvPicPr>
            <p:cNvPr id="73733" name="Picture 5" descr="041"/>
            <p:cNvPicPr>
              <a:picLocks noChangeAspect="1"/>
            </p:cNvPicPr>
            <p:nvPr/>
          </p:nvPicPr>
          <p:blipFill>
            <a:blip r:embed="rId2"/>
            <a:srcRect l="12643" t="22490" r="5080" b="8557"/>
            <a:stretch>
              <a:fillRect/>
            </a:stretch>
          </p:blipFill>
          <p:spPr>
            <a:xfrm>
              <a:off x="2450" y="0"/>
              <a:ext cx="1224" cy="1542"/>
            </a:xfrm>
            <a:prstGeom prst="rect">
              <a:avLst/>
            </a:prstGeom>
            <a:noFill/>
            <a:ln w="9525">
              <a:noFill/>
            </a:ln>
          </p:spPr>
        </p:pic>
        <p:pic>
          <p:nvPicPr>
            <p:cNvPr id="73734" name="Picture 6" descr="1110079476"/>
            <p:cNvPicPr>
              <a:picLocks noChangeAspect="1"/>
            </p:cNvPicPr>
            <p:nvPr/>
          </p:nvPicPr>
          <p:blipFill>
            <a:blip r:embed="rId3"/>
            <a:stretch>
              <a:fillRect/>
            </a:stretch>
          </p:blipFill>
          <p:spPr>
            <a:xfrm>
              <a:off x="0" y="0"/>
              <a:ext cx="2450" cy="1497"/>
            </a:xfrm>
            <a:prstGeom prst="rect">
              <a:avLst/>
            </a:prstGeom>
            <a:noFill/>
            <a:ln w="9525">
              <a:noFill/>
            </a:ln>
          </p:spPr>
        </p:pic>
        <p:pic>
          <p:nvPicPr>
            <p:cNvPr id="73735" name="Picture 7" descr="33"/>
            <p:cNvPicPr>
              <a:picLocks noChangeAspect="1"/>
            </p:cNvPicPr>
            <p:nvPr/>
          </p:nvPicPr>
          <p:blipFill>
            <a:blip r:embed="rId4"/>
            <a:stretch>
              <a:fillRect/>
            </a:stretch>
          </p:blipFill>
          <p:spPr>
            <a:xfrm>
              <a:off x="0" y="1497"/>
              <a:ext cx="1208" cy="1651"/>
            </a:xfrm>
            <a:prstGeom prst="rect">
              <a:avLst/>
            </a:prstGeom>
            <a:noFill/>
            <a:ln w="9525">
              <a:noFill/>
            </a:ln>
          </p:spPr>
        </p:pic>
        <p:pic>
          <p:nvPicPr>
            <p:cNvPr id="73736" name="Picture 27"/>
            <p:cNvPicPr>
              <a:picLocks noChangeAspect="1"/>
            </p:cNvPicPr>
            <p:nvPr/>
          </p:nvPicPr>
          <p:blipFill>
            <a:blip r:embed="rId5"/>
            <a:stretch>
              <a:fillRect/>
            </a:stretch>
          </p:blipFill>
          <p:spPr>
            <a:xfrm>
              <a:off x="1180" y="1497"/>
              <a:ext cx="2495" cy="1632"/>
            </a:xfrm>
            <a:prstGeom prst="rect">
              <a:avLst/>
            </a:prstGeom>
            <a:noFill/>
            <a:ln w="9525">
              <a:noFill/>
            </a:ln>
          </p:spPr>
        </p:pic>
      </p:gr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3PWR5}G3Q[9VJ}90PMH3@RP"/>
          <p:cNvPicPr>
            <a:picLocks noChangeAspect="1"/>
          </p:cNvPicPr>
          <p:nvPr/>
        </p:nvPicPr>
        <p:blipFill>
          <a:blip r:embed="rId1"/>
          <a:stretch>
            <a:fillRect/>
          </a:stretch>
        </p:blipFill>
        <p:spPr>
          <a:xfrm>
            <a:off x="395288" y="1125538"/>
            <a:ext cx="8208962" cy="5122862"/>
          </a:xfrm>
          <a:prstGeom prst="rect">
            <a:avLst/>
          </a:prstGeom>
          <a:noFill/>
          <a:ln w="9525">
            <a:noFill/>
          </a:ln>
        </p:spPr>
      </p:pic>
      <p:pic>
        <p:nvPicPr>
          <p:cNvPr id="81923" name="Picture 2" descr="A{}N$GN]HPV~6BD_DI$173P"/>
          <p:cNvPicPr>
            <a:picLocks noChangeAspect="1"/>
          </p:cNvPicPr>
          <p:nvPr/>
        </p:nvPicPr>
        <p:blipFill>
          <a:blip r:embed="rId2"/>
          <a:stretch>
            <a:fillRect/>
          </a:stretch>
        </p:blipFill>
        <p:spPr>
          <a:xfrm>
            <a:off x="395288" y="1125538"/>
            <a:ext cx="8353425" cy="5111750"/>
          </a:xfrm>
          <a:prstGeom prst="rect">
            <a:avLst/>
          </a:prstGeom>
          <a:noFill/>
          <a:ln w="9525">
            <a:noFill/>
          </a:ln>
        </p:spPr>
      </p:pic>
      <p:pic>
        <p:nvPicPr>
          <p:cNvPr id="81924" name="Picture 2" descr="940{ZH4LZWA%L0WH5`30]ZI"/>
          <p:cNvPicPr>
            <a:picLocks noChangeAspect="1"/>
          </p:cNvPicPr>
          <p:nvPr/>
        </p:nvPicPr>
        <p:blipFill>
          <a:blip r:embed="rId3"/>
          <a:stretch>
            <a:fillRect/>
          </a:stretch>
        </p:blipFill>
        <p:spPr>
          <a:xfrm>
            <a:off x="395288" y="1125538"/>
            <a:ext cx="8353425" cy="5111750"/>
          </a:xfrm>
          <a:prstGeom prst="rect">
            <a:avLst/>
          </a:prstGeom>
          <a:noFill/>
          <a:ln w="9525">
            <a:noFill/>
          </a:ln>
        </p:spPr>
      </p:pic>
      <p:pic>
        <p:nvPicPr>
          <p:cNvPr id="81925" name="Picture 5" descr="KNJH}L@PO2GW[5]3_928`@K"/>
          <p:cNvPicPr>
            <a:picLocks noChangeAspect="1"/>
          </p:cNvPicPr>
          <p:nvPr/>
        </p:nvPicPr>
        <p:blipFill>
          <a:blip r:embed="rId4"/>
          <a:stretch>
            <a:fillRect/>
          </a:stretch>
        </p:blipFill>
        <p:spPr>
          <a:xfrm>
            <a:off x="179388" y="1052513"/>
            <a:ext cx="8785225" cy="5400675"/>
          </a:xfrm>
          <a:prstGeom prst="rect">
            <a:avLst/>
          </a:prstGeom>
          <a:noFill/>
          <a:ln w="9525">
            <a:noFill/>
          </a:ln>
        </p:spPr>
      </p:pic>
      <p:pic>
        <p:nvPicPr>
          <p:cNvPr id="81926" name="Picture 2" descr="`V0~($[0V}3D{58H{47_01X"/>
          <p:cNvPicPr>
            <a:picLocks noChangeAspect="1"/>
          </p:cNvPicPr>
          <p:nvPr/>
        </p:nvPicPr>
        <p:blipFill>
          <a:blip r:embed="rId5"/>
          <a:stretch>
            <a:fillRect/>
          </a:stretch>
        </p:blipFill>
        <p:spPr>
          <a:xfrm>
            <a:off x="179388" y="1125538"/>
            <a:ext cx="8496300" cy="5254625"/>
          </a:xfrm>
          <a:prstGeom prst="rect">
            <a:avLst/>
          </a:prstGeom>
          <a:noFill/>
          <a:ln w="9525">
            <a:noFill/>
          </a:ln>
        </p:spPr>
      </p:pic>
      <p:pic>
        <p:nvPicPr>
          <p:cNvPr id="81927" name="Picture 2" descr="28XUK{Q{9T_3L}SVJ4MD%8E"/>
          <p:cNvPicPr>
            <a:picLocks noChangeAspect="1"/>
          </p:cNvPicPr>
          <p:nvPr/>
        </p:nvPicPr>
        <p:blipFill>
          <a:blip r:embed="rId6"/>
          <a:stretch>
            <a:fillRect/>
          </a:stretch>
        </p:blipFill>
        <p:spPr>
          <a:xfrm>
            <a:off x="179388" y="1052513"/>
            <a:ext cx="8748712" cy="53260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checkerboard(across)">
                                      <p:cBhvr>
                                        <p:cTn id="7" dur="500"/>
                                        <p:tgtEl>
                                          <p:spTgt spid="819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dissolve">
                                      <p:cBhvr>
                                        <p:cTn id="12" dur="500"/>
                                        <p:tgtEl>
                                          <p:spTgt spid="819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1925"/>
                                        </p:tgtEl>
                                        <p:attrNameLst>
                                          <p:attrName>style.visibility</p:attrName>
                                        </p:attrNameLst>
                                      </p:cBhvr>
                                      <p:to>
                                        <p:strVal val="visible"/>
                                      </p:to>
                                    </p:set>
                                    <p:animEffect transition="in" filter="randombar(horizontal)">
                                      <p:cBhvr>
                                        <p:cTn id="17" dur="500"/>
                                        <p:tgtEl>
                                          <p:spTgt spid="819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1926"/>
                                        </p:tgtEl>
                                        <p:attrNameLst>
                                          <p:attrName>style.visibility</p:attrName>
                                        </p:attrNameLst>
                                      </p:cBhvr>
                                      <p:to>
                                        <p:strVal val="visible"/>
                                      </p:to>
                                    </p:set>
                                    <p:animEffect transition="in" filter="box(in)">
                                      <p:cBhvr>
                                        <p:cTn id="22" dur="500"/>
                                        <p:tgtEl>
                                          <p:spTgt spid="8192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81927"/>
                                        </p:tgtEl>
                                        <p:attrNameLst>
                                          <p:attrName>style.visibility</p:attrName>
                                        </p:attrNameLst>
                                      </p:cBhvr>
                                      <p:to>
                                        <p:strVal val="visible"/>
                                      </p:to>
                                    </p:set>
                                    <p:animEffect transition="in" filter="diamond(in)">
                                      <p:cBhvr>
                                        <p:cTn id="27" dur="2000"/>
                                        <p:tgtEl>
                                          <p:spTgt spid="81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p:cNvSpPr>
          <p:nvPr>
            <p:ph type="title" idx="4294967295"/>
          </p:nvPr>
        </p:nvSpPr>
        <p:spPr>
          <a:xfrm>
            <a:off x="0" y="5805488"/>
            <a:ext cx="9144000" cy="474662"/>
          </a:xfrm>
        </p:spPr>
        <p:txBody>
          <a:bodyPr vert="horz" wrap="square" lIns="91440" tIns="45720" rIns="91440" bIns="45720" anchor="ctr" anchorCtr="0"/>
          <a:lstStyle/>
          <a:p>
            <a:r>
              <a:rPr lang="en-US" altLang="zh-CN" sz="2800" b="1" dirty="0">
                <a:solidFill>
                  <a:srgbClr val="FF0000"/>
                </a:solidFill>
                <a:latin typeface="微软雅黑" panose="020B0503020204020204" pitchFamily="34" charset="-122"/>
                <a:ea typeface="微软雅黑" panose="020B0503020204020204" pitchFamily="34" charset="-122"/>
              </a:rPr>
              <a:t>11</a:t>
            </a:r>
            <a:r>
              <a:rPr lang="zh-CN" altLang="en-US" sz="2800" b="1" dirty="0">
                <a:solidFill>
                  <a:srgbClr val="FF0000"/>
                </a:solidFill>
                <a:latin typeface="微软雅黑" panose="020B0503020204020204" pitchFamily="34" charset="-122"/>
                <a:ea typeface="微软雅黑" panose="020B0503020204020204" pitchFamily="34" charset="-122"/>
              </a:rPr>
              <a:t>月</a:t>
            </a:r>
            <a:r>
              <a:rPr lang="en-US" altLang="zh-CN" sz="2800" b="1" dirty="0">
                <a:solidFill>
                  <a:srgbClr val="FF0000"/>
                </a:solidFill>
                <a:latin typeface="微软雅黑" panose="020B0503020204020204" pitchFamily="34" charset="-122"/>
                <a:ea typeface="微软雅黑" panose="020B0503020204020204" pitchFamily="34" charset="-122"/>
              </a:rPr>
              <a:t>8</a:t>
            </a:r>
            <a:r>
              <a:rPr lang="zh-CN" altLang="en-US" sz="2800" b="1" dirty="0">
                <a:solidFill>
                  <a:srgbClr val="FF0000"/>
                </a:solidFill>
                <a:latin typeface="微软雅黑" panose="020B0503020204020204" pitchFamily="34" charset="-122"/>
                <a:ea typeface="微软雅黑" panose="020B0503020204020204" pitchFamily="34" charset="-122"/>
              </a:rPr>
              <a:t>日，宁乡一家庭电器负荷起火，造成</a:t>
            </a:r>
            <a:r>
              <a:rPr lang="en-US" altLang="zh-CN" sz="2800" b="1" dirty="0">
                <a:solidFill>
                  <a:srgbClr val="FF0000"/>
                </a:solidFill>
                <a:latin typeface="微软雅黑" panose="020B0503020204020204" pitchFamily="34" charset="-122"/>
                <a:ea typeface="微软雅黑" panose="020B0503020204020204" pitchFamily="34" charset="-122"/>
              </a:rPr>
              <a:t>3</a:t>
            </a:r>
            <a:r>
              <a:rPr lang="zh-CN" altLang="en-US" sz="2800" b="1" dirty="0">
                <a:solidFill>
                  <a:srgbClr val="FF0000"/>
                </a:solidFill>
                <a:latin typeface="微软雅黑" panose="020B0503020204020204" pitchFamily="34" charset="-122"/>
                <a:ea typeface="微软雅黑" panose="020B0503020204020204" pitchFamily="34" charset="-122"/>
              </a:rPr>
              <a:t>尸</a:t>
            </a:r>
            <a:r>
              <a:rPr lang="en-US" altLang="zh-CN" sz="2800" b="1" dirty="0">
                <a:solidFill>
                  <a:srgbClr val="FF0000"/>
                </a:solidFill>
                <a:latin typeface="微软雅黑" panose="020B0503020204020204" pitchFamily="34" charset="-122"/>
                <a:ea typeface="微软雅黑" panose="020B0503020204020204" pitchFamily="34" charset="-122"/>
              </a:rPr>
              <a:t>4</a:t>
            </a:r>
            <a:r>
              <a:rPr lang="zh-CN" altLang="en-US" sz="2800" b="1" dirty="0">
                <a:solidFill>
                  <a:srgbClr val="FF0000"/>
                </a:solidFill>
                <a:latin typeface="微软雅黑" panose="020B0503020204020204" pitchFamily="34" charset="-122"/>
                <a:ea typeface="微软雅黑" panose="020B0503020204020204" pitchFamily="34" charset="-122"/>
              </a:rPr>
              <a:t>命的悲剧</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pic>
        <p:nvPicPr>
          <p:cNvPr id="147458" name="Picture 3" descr="2006731321489273"/>
          <p:cNvPicPr>
            <a:picLocks noGrp="1"/>
          </p:cNvPicPr>
          <p:nvPr>
            <p:ph type="body" idx="4294967295"/>
          </p:nvPr>
        </p:nvPicPr>
        <p:blipFill>
          <a:blip r:embed="rId1"/>
          <a:stretch>
            <a:fillRect/>
          </a:stretch>
        </p:blipFill>
        <p:spPr>
          <a:xfrm>
            <a:off x="684213" y="979488"/>
            <a:ext cx="7916862" cy="4678362"/>
          </a:xfr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未标题-1"/>
          <p:cNvPicPr preferRelativeResize="0"/>
          <p:nvPr/>
        </p:nvPicPr>
        <p:blipFill>
          <a:blip r:embed="rId1"/>
          <a:srcRect l="5818" t="3778" r="6194"/>
          <a:stretch>
            <a:fillRect/>
          </a:stretch>
        </p:blipFill>
        <p:spPr>
          <a:xfrm>
            <a:off x="611188" y="1052513"/>
            <a:ext cx="7916862" cy="4678362"/>
          </a:xfrm>
          <a:prstGeom prst="rect">
            <a:avLst/>
          </a:prstGeom>
          <a:noFill/>
          <a:ln w="9525">
            <a:noFill/>
          </a:ln>
        </p:spPr>
      </p:pic>
      <p:sp>
        <p:nvSpPr>
          <p:cNvPr id="77827" name="Text Box 3"/>
          <p:cNvSpPr txBox="1"/>
          <p:nvPr/>
        </p:nvSpPr>
        <p:spPr>
          <a:xfrm>
            <a:off x="611188" y="6237288"/>
            <a:ext cx="7848600" cy="579437"/>
          </a:xfrm>
          <a:prstGeom prst="rect">
            <a:avLst/>
          </a:prstGeom>
          <a:noFill/>
          <a:ln w="9525">
            <a:noFill/>
          </a:ln>
        </p:spPr>
        <p:txBody>
          <a:bodyPr lIns="90967" tIns="45483" rIns="90967" bIns="45483">
            <a:spAutoFit/>
          </a:bodyPr>
          <a:lstStyle/>
          <a:p>
            <a:pPr algn="ctr" defTabSz="913130" eaLnBrk="1" hangingPunct="1">
              <a:spcBef>
                <a:spcPct val="50000"/>
              </a:spcBef>
            </a:pPr>
            <a:endParaRPr lang="zh-CN" altLang="en-US" sz="3200" dirty="0">
              <a:latin typeface="Times New Roman" panose="02020603050405020304" pitchFamily="18" charset="0"/>
              <a:ea typeface="黑体" panose="02010609060101010101" pitchFamily="49" charset="-122"/>
            </a:endParaRPr>
          </a:p>
        </p:txBody>
      </p:sp>
      <p:sp>
        <p:nvSpPr>
          <p:cNvPr id="77828" name="Text Box 4"/>
          <p:cNvSpPr txBox="1"/>
          <p:nvPr/>
        </p:nvSpPr>
        <p:spPr>
          <a:xfrm>
            <a:off x="323850" y="5734050"/>
            <a:ext cx="8280400" cy="519113"/>
          </a:xfrm>
          <a:prstGeom prst="rect">
            <a:avLst/>
          </a:prstGeom>
          <a:noFill/>
          <a:ln w="9525">
            <a:noFill/>
          </a:ln>
        </p:spPr>
        <p:txBody>
          <a:bodyPr lIns="90967" tIns="45483" rIns="90967" bIns="45483">
            <a:spAutoFit/>
          </a:bodyPr>
          <a:lstStyle/>
          <a:p>
            <a:pPr algn="ctr" defTabSz="913130" eaLnBrk="1" hangingPunct="1">
              <a:spcBef>
                <a:spcPct val="50000"/>
              </a:spcBef>
            </a:pPr>
            <a:r>
              <a:rPr lang="en-US" altLang="zh-CN" sz="2800" dirty="0">
                <a:latin typeface="Times New Roman" panose="02020603050405020304" pitchFamily="18" charset="0"/>
              </a:rPr>
              <a:t>12</a:t>
            </a:r>
            <a:r>
              <a:rPr lang="zh-CN" altLang="en-US" sz="2800" dirty="0">
                <a:latin typeface="Times New Roman" panose="02020603050405020304" pitchFamily="18" charset="0"/>
              </a:rPr>
              <a:t>月</a:t>
            </a:r>
            <a:r>
              <a:rPr lang="en-US" altLang="zh-CN" sz="2800" dirty="0">
                <a:latin typeface="Times New Roman" panose="02020603050405020304" pitchFamily="18" charset="0"/>
              </a:rPr>
              <a:t>3</a:t>
            </a:r>
            <a:r>
              <a:rPr lang="zh-CN" altLang="en-US" sz="2800" dirty="0">
                <a:latin typeface="Times New Roman" panose="02020603050405020304" pitchFamily="18" charset="0"/>
              </a:rPr>
              <a:t>日长沙市解放西路一家庭洗衣机起火</a:t>
            </a:r>
            <a:endParaRPr lang="zh-CN" altLang="en-US" sz="2800" dirty="0">
              <a:latin typeface="Times New Roman" panose="02020603050405020304" pitchFamily="18"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p:cNvSpPr>
          <p:nvPr>
            <p:ph type="title" idx="4294967295"/>
          </p:nvPr>
        </p:nvSpPr>
        <p:spPr>
          <a:xfrm>
            <a:off x="684213" y="5734050"/>
            <a:ext cx="7772400" cy="719138"/>
          </a:xfrm>
        </p:spPr>
        <p:txBody>
          <a:bodyPr vert="horz" wrap="square" lIns="91440" tIns="45720" rIns="91440" bIns="45720" anchor="ctr" anchorCtr="0"/>
          <a:lstStyle/>
          <a:p>
            <a:r>
              <a:rPr lang="zh-CN" altLang="en-US" sz="3600" b="1" dirty="0">
                <a:solidFill>
                  <a:srgbClr val="FF0000"/>
                </a:solidFill>
              </a:rPr>
              <a:t>做  到  人  走  电  关</a:t>
            </a:r>
            <a:endParaRPr lang="zh-CN" altLang="en-US" sz="3600" b="1" dirty="0">
              <a:solidFill>
                <a:srgbClr val="FF0000"/>
              </a:solidFill>
            </a:endParaRPr>
          </a:p>
        </p:txBody>
      </p:sp>
      <p:pic>
        <p:nvPicPr>
          <p:cNvPr id="68611" name="Picture 3" descr="用电"/>
          <p:cNvPicPr>
            <a:picLocks noGrp="1" noChangeAspect="1"/>
          </p:cNvPicPr>
          <p:nvPr>
            <p:ph type="body" idx="4294967295"/>
          </p:nvPr>
        </p:nvPicPr>
        <p:blipFill>
          <a:blip r:embed="rId1"/>
          <a:stretch>
            <a:fillRect/>
          </a:stretch>
        </p:blipFill>
        <p:spPr>
          <a:xfrm>
            <a:off x="4548188" y="2205038"/>
            <a:ext cx="4595812" cy="3267075"/>
          </a:xfrm>
        </p:spPr>
      </p:pic>
      <p:pic>
        <p:nvPicPr>
          <p:cNvPr id="68612" name="Picture 4" descr="乱接电线"/>
          <p:cNvPicPr>
            <a:picLocks noChangeAspect="1"/>
          </p:cNvPicPr>
          <p:nvPr/>
        </p:nvPicPr>
        <p:blipFill>
          <a:blip r:embed="rId2"/>
          <a:stretch>
            <a:fillRect/>
          </a:stretch>
        </p:blipFill>
        <p:spPr>
          <a:xfrm>
            <a:off x="323850" y="1196975"/>
            <a:ext cx="4500563" cy="337661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box(in)">
                                      <p:cBhvr>
                                        <p:cTn id="7" dur="500"/>
                                        <p:tgtEl>
                                          <p:spTgt spid="68612"/>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par>
                                <p:cTn id="8" presetID="4" presetClass="entr" presetSubtype="16" fill="hold" nodeType="withEffect">
                                  <p:stCondLst>
                                    <p:cond delay="0"/>
                                  </p:stCondLst>
                                  <p:childTnLst>
                                    <p:set>
                                      <p:cBhvr>
                                        <p:cTn id="9" dur="1" fill="hold">
                                          <p:stCondLst>
                                            <p:cond delay="0"/>
                                          </p:stCondLst>
                                        </p:cTn>
                                        <p:tgtEl>
                                          <p:spTgt spid="68611"/>
                                        </p:tgtEl>
                                        <p:attrNameLst>
                                          <p:attrName>style.visibility</p:attrName>
                                        </p:attrNameLst>
                                      </p:cBhvr>
                                      <p:to>
                                        <p:strVal val="visible"/>
                                      </p:to>
                                    </p:set>
                                    <p:animEffect transition="in" filter="box(in)">
                                      <p:cBhvr>
                                        <p:cTn id="10" dur="500"/>
                                        <p:tgtEl>
                                          <p:spTgt spid="68611"/>
                                        </p:tgtEl>
                                      </p:cBhvr>
                                    </p:animEffect>
                                  </p:childTnLst>
                                  <p:subTnLst>
                                    <p:audio>
                                      <p:cMediaNode>
                                        <p:cTn display="0" masterRel="sameClick">
                                          <p:stCondLst>
                                            <p:cond evt="begin" delay="0">
                                              <p:tn val="8"/>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p:nvPr/>
        </p:nvSpPr>
        <p:spPr>
          <a:xfrm>
            <a:off x="377825" y="769938"/>
            <a:ext cx="8158163" cy="6002338"/>
          </a:xfrm>
          <a:prstGeom prst="rect">
            <a:avLst/>
          </a:prstGeom>
          <a:noFill/>
          <a:ln w="9525">
            <a:noFill/>
          </a:ln>
          <a:effectLst>
            <a:outerShdw dist="35921" dir="2699999" algn="ctr" rotWithShape="0">
              <a:srgbClr val="990000"/>
            </a:outerShdw>
          </a:effectLst>
        </p:spPr>
        <p:txBody>
          <a:bodyPr lIns="0" tIns="0" rIns="0" bIns="0" anchor="ctr" anchorCtr="1">
            <a:spAutoFit/>
          </a:bodyPr>
          <a:lstStyle/>
          <a:p>
            <a:pPr marR="0" algn="ctr" defTabSz="911225" eaLnBrk="1" hangingPunct="1">
              <a:spcBef>
                <a:spcPct val="50000"/>
              </a:spcBef>
              <a:buClrTx/>
              <a:buSzTx/>
              <a:buFont typeface="Arial" panose="020B0604020202020204" pitchFamily="34" charset="0"/>
              <a:buNone/>
              <a:defRPr/>
            </a:pPr>
            <a:r>
              <a:rPr kumimoji="0" lang="en-US" altLang="zh-CN" sz="60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2021</a:t>
            </a:r>
            <a:r>
              <a:rPr kumimoji="0" lang="zh-CN" altLang="en-US" sz="60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年全国火灾形势</a:t>
            </a:r>
            <a:endParaRPr kumimoji="0" lang="zh-CN" altLang="en-US" sz="60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ctr" defTabSz="911225" eaLnBrk="1" hangingPunct="1">
              <a:spcBef>
                <a:spcPct val="50000"/>
              </a:spcBef>
              <a:buClrTx/>
              <a:buSzTx/>
              <a:buFont typeface="Arial" panose="020B0604020202020204" pitchFamily="34" charset="0"/>
              <a:buNone/>
              <a:defRPr/>
            </a:pP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全国共发生火灾  </a:t>
            </a:r>
            <a:r>
              <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74.8</a:t>
            </a: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万</a:t>
            </a:r>
            <a:endPar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marR="0" algn="ctr" defTabSz="911225" eaLnBrk="1" hangingPunct="1">
              <a:spcBef>
                <a:spcPct val="50000"/>
              </a:spcBef>
              <a:buClrTx/>
              <a:buSzTx/>
              <a:buFont typeface="Arial" panose="020B0604020202020204" pitchFamily="34" charset="0"/>
              <a:buNone/>
              <a:defRPr/>
            </a:pP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因灾死亡人数  </a:t>
            </a:r>
            <a:r>
              <a:rPr kumimoji="0" 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1987</a:t>
            </a: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人</a:t>
            </a:r>
            <a:endPar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ctr" defTabSz="911225" eaLnBrk="1" hangingPunct="1">
              <a:spcBef>
                <a:spcPct val="50000"/>
              </a:spcBef>
              <a:buClrTx/>
              <a:buSzTx/>
              <a:buFont typeface="Arial" panose="020B0604020202020204" pitchFamily="34" charset="0"/>
              <a:buNone/>
              <a:defRPr/>
            </a:pP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因</a:t>
            </a:r>
            <a:r>
              <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灾</a:t>
            </a:r>
            <a:r>
              <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受</a:t>
            </a:r>
            <a:r>
              <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伤</a:t>
            </a:r>
            <a:r>
              <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2225</a:t>
            </a: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人</a:t>
            </a:r>
            <a:endPar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algn="ctr" defTabSz="911225" eaLnBrk="1" hangingPunct="1">
              <a:spcBef>
                <a:spcPct val="50000"/>
              </a:spcBef>
              <a:buClrTx/>
              <a:buSzTx/>
              <a:buFont typeface="Arial" panose="020B0604020202020204" pitchFamily="34" charset="0"/>
              <a:buNone/>
              <a:defRPr/>
            </a:pPr>
            <a:r>
              <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 </a:t>
            </a:r>
            <a:r>
              <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直接财产损失  </a:t>
            </a:r>
            <a:r>
              <a:rPr kumimoji="0" lang="en-US" altLang="zh-CN"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67.5</a:t>
            </a:r>
            <a:r>
              <a:rPr kumimoji="0"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亿</a:t>
            </a:r>
            <a:endParaRPr kumimoji="0"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marR="0" defTabSz="911225" eaLnBrk="1" hangingPunct="1">
              <a:spcBef>
                <a:spcPct val="50000"/>
              </a:spcBef>
              <a:buClrTx/>
              <a:buSzTx/>
              <a:buFont typeface="Arial" panose="020B0604020202020204" pitchFamily="34" charset="0"/>
              <a:buNone/>
              <a:defRPr/>
            </a:pPr>
            <a:endParaRPr kumimoji="0" lang="zh-CN" altLang="en-US" sz="4400" kern="1200" cap="none" spc="0" normalizeH="0" baseline="0" noProof="1">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新房烧了">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339975" y="260350"/>
            <a:ext cx="4467225" cy="6063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16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39975" y="2420620"/>
            <a:ext cx="5090795" cy="1322070"/>
          </a:xfrm>
          <a:prstGeom prst="rect">
            <a:avLst/>
          </a:prstGeom>
          <a:noFill/>
        </p:spPr>
        <p:txBody>
          <a:bodyPr wrap="square" rtlCol="0">
            <a:spAutoFit/>
          </a:bodyPr>
          <a:p>
            <a:r>
              <a:rPr lang="zh-CN" altLang="en-US" sz="8000">
                <a:solidFill>
                  <a:srgbClr val="FF0000"/>
                </a:solidFill>
              </a:rPr>
              <a:t>油锅起火</a:t>
            </a:r>
            <a:endParaRPr lang="zh-CN" altLang="en-US" sz="8000">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a:xfrm>
            <a:off x="1908175" y="5661025"/>
            <a:ext cx="5761038" cy="782638"/>
          </a:xfrm>
        </p:spPr>
        <p:txBody>
          <a:bodyPr vert="horz" wrap="square" lIns="91440" tIns="45720" rIns="91440" bIns="45720" anchor="ctr" anchorCtr="0"/>
          <a:lstStyle/>
          <a:p>
            <a:r>
              <a:rPr lang="zh-CN" altLang="en-US" sz="3600" dirty="0"/>
              <a:t>厨 房 油 锅 起 火 怎 么 办</a:t>
            </a:r>
            <a:endParaRPr lang="zh-CN" altLang="en-US" sz="3600" dirty="0"/>
          </a:p>
        </p:txBody>
      </p:sp>
      <p:graphicFrame>
        <p:nvGraphicFramePr>
          <p:cNvPr id="80899" name="Object 3"/>
          <p:cNvGraphicFramePr>
            <a:graphicFrameLocks noGrp="1"/>
          </p:cNvGraphicFramePr>
          <p:nvPr>
            <p:ph idx="4294967295"/>
          </p:nvPr>
        </p:nvGraphicFramePr>
        <p:xfrm>
          <a:off x="250825" y="981075"/>
          <a:ext cx="8639175" cy="4822825"/>
        </p:xfrm>
        <a:graphic>
          <a:graphicData uri="http://schemas.openxmlformats.org/presentationml/2006/ole">
            <mc:AlternateContent xmlns:mc="http://schemas.openxmlformats.org/markup-compatibility/2006">
              <mc:Choice xmlns:v="urn:schemas-microsoft-com:vml" Requires="v">
                <p:oleObj spid="_x0000_s3082" name="" r:id="rId1" imgW="4470400" imgH="3657600" progId="">
                  <p:embed/>
                </p:oleObj>
              </mc:Choice>
              <mc:Fallback>
                <p:oleObj name="" r:id="rId1" imgW="4470400" imgH="3657600" progId="">
                  <p:embed/>
                  <p:pic>
                    <p:nvPicPr>
                      <p:cNvPr id="0" name="图片 3077"/>
                      <p:cNvPicPr/>
                      <p:nvPr/>
                    </p:nvPicPr>
                    <p:blipFill>
                      <a:blip r:embed="rId2"/>
                      <a:srcRect/>
                      <a:stretch>
                        <a:fillRect/>
                      </a:stretch>
                    </p:blipFill>
                    <p:spPr>
                      <a:xfrm>
                        <a:off x="250825" y="981075"/>
                        <a:ext cx="8639175" cy="4822825"/>
                      </a:xfrm>
                      <a:prstGeom prst="rect">
                        <a:avLst/>
                      </a:prstGeom>
                      <a:noFill/>
                      <a:ln w="38100">
                        <a:miter/>
                      </a:ln>
                    </p:spPr>
                  </p:pic>
                </p:oleObj>
              </mc:Fallback>
            </mc:AlternateContent>
          </a:graphicData>
        </a:graphic>
      </p:graphicFrame>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mmexport1472785604819"/>
          <p:cNvPicPr>
            <a:picLocks noChangeAspect="1"/>
          </p:cNvPicPr>
          <p:nvPr/>
        </p:nvPicPr>
        <p:blipFill>
          <a:blip r:embed="rId1"/>
          <a:stretch>
            <a:fillRect/>
          </a:stretch>
        </p:blipFill>
        <p:spPr>
          <a:xfrm>
            <a:off x="250825" y="1125538"/>
            <a:ext cx="8642350" cy="5184775"/>
          </a:xfrm>
          <a:prstGeom prst="rect">
            <a:avLst/>
          </a:prstGeom>
          <a:noFill/>
          <a:ln w="9525">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13"/>
          <p:cNvPicPr>
            <a:picLocks noChangeAspect="1"/>
          </p:cNvPicPr>
          <p:nvPr/>
        </p:nvPicPr>
        <p:blipFill>
          <a:blip r:embed="rId1"/>
          <a:stretch>
            <a:fillRect/>
          </a:stretch>
        </p:blipFill>
        <p:spPr>
          <a:xfrm>
            <a:off x="1214438" y="1214438"/>
            <a:ext cx="6429375" cy="4752975"/>
          </a:xfrm>
          <a:prstGeom prst="rect">
            <a:avLst/>
          </a:prstGeom>
          <a:noFill/>
          <a:ln w="9525">
            <a:noFill/>
          </a:ln>
        </p:spPr>
      </p:pic>
      <p:sp>
        <p:nvSpPr>
          <p:cNvPr id="82947" name="Rectangle 3"/>
          <p:cNvSpPr>
            <a:spLocks noGrp="1"/>
          </p:cNvSpPr>
          <p:nvPr>
            <p:ph type="body"/>
          </p:nvPr>
        </p:nvSpPr>
        <p:spPr>
          <a:xfrm>
            <a:off x="785813" y="6000750"/>
            <a:ext cx="7773987" cy="487363"/>
          </a:xfrm>
        </p:spPr>
        <p:txBody>
          <a:bodyPr vert="horz" wrap="square" lIns="90967" tIns="45483" rIns="90967" bIns="45483" anchor="t" anchorCtr="0"/>
          <a:lstStyle/>
          <a:p>
            <a:pPr>
              <a:lnSpc>
                <a:spcPct val="90000"/>
              </a:lnSpc>
              <a:buNone/>
            </a:pPr>
            <a:r>
              <a:rPr lang="zh-CN" altLang="en-US" dirty="0">
                <a:solidFill>
                  <a:schemeClr val="tx2"/>
                </a:solidFill>
              </a:rPr>
              <a:t>           </a:t>
            </a:r>
            <a:r>
              <a:rPr lang="en-US" altLang="zh-CN" b="1" dirty="0">
                <a:solidFill>
                  <a:schemeClr val="tx2"/>
                </a:solidFill>
              </a:rPr>
              <a:t>曾   经   </a:t>
            </a:r>
            <a:r>
              <a:rPr lang="zh-CN" altLang="en-US" b="1" dirty="0">
                <a:solidFill>
                  <a:schemeClr val="tx2"/>
                </a:solidFill>
              </a:rPr>
              <a:t>美   丽   </a:t>
            </a:r>
            <a:r>
              <a:rPr lang="en-US" altLang="zh-CN" b="1" dirty="0">
                <a:solidFill>
                  <a:schemeClr val="tx2"/>
                </a:solidFill>
              </a:rPr>
              <a:t>的   面   孔</a:t>
            </a:r>
            <a:r>
              <a:rPr lang="zh-CN" altLang="en-US" b="1" dirty="0">
                <a:solidFill>
                  <a:schemeClr val="tx2"/>
                </a:solidFill>
              </a:rPr>
              <a:t> </a:t>
            </a:r>
            <a:r>
              <a:rPr lang="en-US" altLang="zh-CN" b="1" dirty="0">
                <a:solidFill>
                  <a:schemeClr val="tx2"/>
                </a:solidFill>
              </a:rPr>
              <a:t>！</a:t>
            </a:r>
            <a:r>
              <a:rPr lang="en-US" altLang="zh-CN" dirty="0">
                <a:solidFill>
                  <a:schemeClr val="tx2"/>
                </a:solidFill>
              </a:rPr>
              <a:t> </a:t>
            </a:r>
            <a:r>
              <a:rPr lang="zh-CN" altLang="en-US" dirty="0">
                <a:solidFill>
                  <a:schemeClr val="tx2"/>
                </a:solidFill>
              </a:rPr>
              <a:t>！！</a:t>
            </a:r>
            <a:endParaRPr lang="zh-CN" altLang="en-US" dirty="0">
              <a:solidFill>
                <a:schemeClr val="tx2"/>
              </a:solidFill>
            </a:endParaRPr>
          </a:p>
        </p:txBody>
      </p:sp>
      <p:pic>
        <p:nvPicPr>
          <p:cNvPr id="88068" name="Picture 5" descr="C:\Users\Administrator\Desktop\微信截图_20210429132745.png"/>
          <p:cNvPicPr>
            <a:picLocks noChangeAspect="1"/>
          </p:cNvPicPr>
          <p:nvPr/>
        </p:nvPicPr>
        <p:blipFill>
          <a:blip r:embed="rId2"/>
          <a:stretch>
            <a:fillRect/>
          </a:stretch>
        </p:blipFill>
        <p:spPr>
          <a:xfrm>
            <a:off x="1214438" y="1123950"/>
            <a:ext cx="7345362" cy="48545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checkerboard(across)">
                                      <p:cBhvr>
                                        <p:cTn id="7" dur="500"/>
                                        <p:tgtEl>
                                          <p:spTgt spid="88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339975" y="2420620"/>
            <a:ext cx="5090795" cy="1445260"/>
          </a:xfrm>
          <a:prstGeom prst="rect">
            <a:avLst/>
          </a:prstGeom>
          <a:noFill/>
        </p:spPr>
        <p:txBody>
          <a:bodyPr wrap="square" rtlCol="0">
            <a:spAutoFit/>
          </a:bodyPr>
          <a:p>
            <a:r>
              <a:rPr lang="zh-CN" altLang="en-US" sz="8800">
                <a:solidFill>
                  <a:srgbClr val="FF0000"/>
                </a:solidFill>
              </a:rPr>
              <a:t>用气安全</a:t>
            </a:r>
            <a:endParaRPr lang="zh-CN" altLang="en-US" sz="8800">
              <a:solidFill>
                <a:srgbClr val="FF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9850" y="5949315"/>
            <a:ext cx="9090660" cy="583565"/>
          </a:xfrm>
          <a:prstGeom prst="rect">
            <a:avLst/>
          </a:prstGeom>
          <a:noFill/>
        </p:spPr>
        <p:txBody>
          <a:bodyPr wrap="square" rtlCol="0" anchor="t">
            <a:spAutoFit/>
          </a:bodyPr>
          <a:p>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    9.28</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长春餐厅液化气罐泄漏引发爆燃</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mn-ea"/>
              </a:rPr>
              <a:t>17死</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mn-ea"/>
              </a:rPr>
              <a:t>伤</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descr="1.webp"/>
          <p:cNvPicPr>
            <a:picLocks noChangeAspect="1"/>
          </p:cNvPicPr>
          <p:nvPr/>
        </p:nvPicPr>
        <p:blipFill>
          <a:blip r:embed="rId1"/>
          <a:stretch>
            <a:fillRect/>
          </a:stretch>
        </p:blipFill>
        <p:spPr>
          <a:xfrm>
            <a:off x="313055" y="908685"/>
            <a:ext cx="8604250" cy="4866640"/>
          </a:xfrm>
          <a:prstGeom prst="rect">
            <a:avLst/>
          </a:prstGeom>
        </p:spPr>
      </p:pic>
      <p:pic>
        <p:nvPicPr>
          <p:cNvPr id="4" name="图片 3" descr="2.webp"/>
          <p:cNvPicPr>
            <a:picLocks noChangeAspect="1"/>
          </p:cNvPicPr>
          <p:nvPr/>
        </p:nvPicPr>
        <p:blipFill>
          <a:blip r:embed="rId2"/>
          <a:stretch>
            <a:fillRect/>
          </a:stretch>
        </p:blipFill>
        <p:spPr>
          <a:xfrm>
            <a:off x="323850" y="908685"/>
            <a:ext cx="8575040" cy="4864735"/>
          </a:xfrm>
          <a:prstGeom prst="rect">
            <a:avLst/>
          </a:prstGeom>
        </p:spPr>
      </p:pic>
      <p:pic>
        <p:nvPicPr>
          <p:cNvPr id="5" name="图片 4" descr="3.webp"/>
          <p:cNvPicPr>
            <a:picLocks noChangeAspect="1"/>
          </p:cNvPicPr>
          <p:nvPr/>
        </p:nvPicPr>
        <p:blipFill>
          <a:blip r:embed="rId3"/>
          <a:stretch>
            <a:fillRect/>
          </a:stretch>
        </p:blipFill>
        <p:spPr>
          <a:xfrm>
            <a:off x="323850" y="908685"/>
            <a:ext cx="8592820" cy="4922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tretch>
            <a:fillRect/>
          </a:stretch>
        </p:blipFill>
        <p:spPr>
          <a:xfrm>
            <a:off x="251460" y="620395"/>
            <a:ext cx="8611870" cy="5145405"/>
          </a:xfrm>
          <a:prstGeom prst="rect">
            <a:avLst/>
          </a:prstGeom>
          <a:noFill/>
          <a:ln w="9525">
            <a:noFill/>
          </a:ln>
        </p:spPr>
      </p:pic>
      <p:pic>
        <p:nvPicPr>
          <p:cNvPr id="101" name="图片 100"/>
          <p:cNvPicPr/>
          <p:nvPr/>
        </p:nvPicPr>
        <p:blipFill>
          <a:blip r:embed="rId2"/>
          <a:stretch>
            <a:fillRect/>
          </a:stretch>
        </p:blipFill>
        <p:spPr>
          <a:xfrm>
            <a:off x="251460" y="620395"/>
            <a:ext cx="8611870" cy="5085715"/>
          </a:xfrm>
          <a:prstGeom prst="rect">
            <a:avLst/>
          </a:prstGeom>
          <a:noFill/>
          <a:ln w="9525">
            <a:noFill/>
          </a:ln>
        </p:spPr>
      </p:pic>
      <p:pic>
        <p:nvPicPr>
          <p:cNvPr id="102" name="图片 101"/>
          <p:cNvPicPr/>
          <p:nvPr/>
        </p:nvPicPr>
        <p:blipFill>
          <a:blip r:embed="rId3"/>
          <a:stretch>
            <a:fillRect/>
          </a:stretch>
        </p:blipFill>
        <p:spPr>
          <a:xfrm>
            <a:off x="251460" y="620395"/>
            <a:ext cx="8671560" cy="5137150"/>
          </a:xfrm>
          <a:prstGeom prst="rect">
            <a:avLst/>
          </a:prstGeom>
          <a:noFill/>
          <a:ln w="9525">
            <a:noFill/>
          </a:ln>
        </p:spPr>
      </p:pic>
      <p:sp>
        <p:nvSpPr>
          <p:cNvPr id="2" name="文本框 1"/>
          <p:cNvSpPr txBox="1"/>
          <p:nvPr/>
        </p:nvSpPr>
        <p:spPr>
          <a:xfrm>
            <a:off x="69850" y="5949315"/>
            <a:ext cx="9090660" cy="583565"/>
          </a:xfrm>
          <a:prstGeom prst="rect">
            <a:avLst/>
          </a:prstGeom>
          <a:noFill/>
        </p:spPr>
        <p:txBody>
          <a:bodyPr wrap="square" rtlCol="0" anchor="t">
            <a:spAutoFit/>
          </a:bodyPr>
          <a:p>
            <a:r>
              <a:rPr lang="en-US" altLang="zh-CN" sz="2800" b="1">
                <a:latin typeface="微软雅黑" panose="020B0503020204020204" pitchFamily="34" charset="-122"/>
                <a:ea typeface="微软雅黑" panose="020B0503020204020204" pitchFamily="34" charset="-122"/>
                <a:cs typeface="微软雅黑" panose="020B0503020204020204" pitchFamily="34" charset="-122"/>
              </a:rPr>
              <a:t> 10.10</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rPr>
              <a:t>安徽芜湖餐馆液化气罐引发爆燃</a:t>
            </a:r>
            <a:r>
              <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rPr>
              <a:t>17死</a:t>
            </a:r>
            <a:r>
              <a:rPr lang="en-US" altLang="zh-CN"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个学生</a:t>
            </a:r>
            <a:r>
              <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32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3" name="图片 102"/>
          <p:cNvPicPr/>
          <p:nvPr/>
        </p:nvPicPr>
        <p:blipFill>
          <a:blip r:embed="rId4"/>
          <a:stretch>
            <a:fillRect/>
          </a:stretch>
        </p:blipFill>
        <p:spPr>
          <a:xfrm>
            <a:off x="252095" y="620395"/>
            <a:ext cx="8670925" cy="513651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linds(horizontal)">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linds(horizontal)">
                                      <p:cBhvr>
                                        <p:cTn id="1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1" name="矩形 2"/>
          <p:cNvSpPr/>
          <p:nvPr/>
        </p:nvSpPr>
        <p:spPr>
          <a:xfrm>
            <a:off x="107950" y="6092825"/>
            <a:ext cx="8931275" cy="460375"/>
          </a:xfrm>
          <a:prstGeom prst="rect">
            <a:avLst/>
          </a:prstGeom>
          <a:noFill/>
          <a:ln w="9525">
            <a:noFill/>
          </a:ln>
        </p:spPr>
        <p:txBody>
          <a:bodyPr wrap="none" anchor="t" anchorCtr="0">
            <a:spAutoFit/>
          </a:bodyPr>
          <a:p>
            <a:r>
              <a:rPr lang="en-US" altLang="zh-CN" sz="2400" b="1" dirty="0">
                <a:solidFill>
                  <a:srgbClr val="FF0000"/>
                </a:solidFill>
                <a:latin typeface="微软雅黑" panose="020B0503020204020204" pitchFamily="34" charset="-122"/>
                <a:ea typeface="微软雅黑" panose="020B0503020204020204" pitchFamily="34" charset="-122"/>
              </a:rPr>
              <a:t>1</a:t>
            </a:r>
            <a:r>
              <a:rPr lang="zh-CN" altLang="en-US" sz="2400" b="1" dirty="0">
                <a:solidFill>
                  <a:srgbClr val="FF0000"/>
                </a:solidFill>
                <a:latin typeface="微软雅黑" panose="020B0503020204020204" pitchFamily="34" charset="-122"/>
                <a:ea typeface="微软雅黑" panose="020B0503020204020204" pitchFamily="34" charset="-122"/>
              </a:rPr>
              <a:t>月</a:t>
            </a:r>
            <a:r>
              <a:rPr lang="en-US" altLang="zh-CN" sz="2400" b="1" dirty="0">
                <a:solidFill>
                  <a:srgbClr val="FF0000"/>
                </a:solidFill>
                <a:latin typeface="微软雅黑" panose="020B0503020204020204" pitchFamily="34" charset="-122"/>
                <a:ea typeface="微软雅黑" panose="020B0503020204020204" pitchFamily="34" charset="-122"/>
              </a:rPr>
              <a:t>7</a:t>
            </a:r>
            <a:r>
              <a:rPr lang="zh-CN" altLang="en-US" sz="2400" b="1" dirty="0">
                <a:solidFill>
                  <a:srgbClr val="FF0000"/>
                </a:solidFill>
                <a:latin typeface="微软雅黑" panose="020B0503020204020204" pitchFamily="34" charset="-122"/>
                <a:ea typeface="微软雅黑" panose="020B0503020204020204" pitchFamily="34" charset="-122"/>
              </a:rPr>
              <a:t>日重庆武隆凤山道办食堂燃气泄漏爆炸，</a:t>
            </a:r>
            <a:r>
              <a:rPr lang="en-US" altLang="zh-CN" sz="2400" b="1" dirty="0">
                <a:solidFill>
                  <a:srgbClr val="FF0000"/>
                </a:solidFill>
                <a:latin typeface="微软雅黑" panose="020B0503020204020204" pitchFamily="34" charset="-122"/>
                <a:ea typeface="微软雅黑" panose="020B0503020204020204" pitchFamily="34" charset="-122"/>
              </a:rPr>
              <a:t>16</a:t>
            </a:r>
            <a:r>
              <a:rPr lang="zh-CN" altLang="en-US" sz="2400" b="1" dirty="0">
                <a:solidFill>
                  <a:srgbClr val="FF0000"/>
                </a:solidFill>
                <a:latin typeface="微软雅黑" panose="020B0503020204020204" pitchFamily="34" charset="-122"/>
                <a:ea typeface="微软雅黑" panose="020B0503020204020204" pitchFamily="34" charset="-122"/>
              </a:rPr>
              <a:t>人遇难</a:t>
            </a:r>
            <a:r>
              <a:rPr lang="en-US" altLang="zh-CN" sz="2400" b="1" dirty="0">
                <a:solidFill>
                  <a:srgbClr val="FF0000"/>
                </a:solidFill>
                <a:latin typeface="微软雅黑" panose="020B0503020204020204" pitchFamily="34" charset="-122"/>
                <a:ea typeface="微软雅黑" panose="020B0503020204020204" pitchFamily="34" charset="-122"/>
              </a:rPr>
              <a:t>10</a:t>
            </a:r>
            <a:r>
              <a:rPr lang="zh-CN" altLang="en-US" sz="2400" b="1" dirty="0">
                <a:solidFill>
                  <a:srgbClr val="FF0000"/>
                </a:solidFill>
                <a:latin typeface="微软雅黑" panose="020B0503020204020204" pitchFamily="34" charset="-122"/>
                <a:ea typeface="微软雅黑" panose="020B0503020204020204" pitchFamily="34" charset="-122"/>
              </a:rPr>
              <a:t>人受伤</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22882" name="Picture 2" descr="C:\Users\Administrator\Desktop\8888.jpg"/>
          <p:cNvPicPr>
            <a:picLocks noChangeAspect="1"/>
          </p:cNvPicPr>
          <p:nvPr/>
        </p:nvPicPr>
        <p:blipFill>
          <a:blip r:embed="rId1"/>
          <a:stretch>
            <a:fillRect/>
          </a:stretch>
        </p:blipFill>
        <p:spPr>
          <a:xfrm>
            <a:off x="539750" y="981075"/>
            <a:ext cx="8064500" cy="5040313"/>
          </a:xfrm>
          <a:prstGeom prst="rect">
            <a:avLst/>
          </a:prstGeom>
          <a:noFill/>
          <a:ln w="9525">
            <a:noFill/>
          </a:ln>
        </p:spPr>
      </p:pic>
      <p:pic>
        <p:nvPicPr>
          <p:cNvPr id="271363" name="Picture 3"/>
          <p:cNvPicPr>
            <a:picLocks noChangeAspect="1"/>
          </p:cNvPicPr>
          <p:nvPr/>
        </p:nvPicPr>
        <p:blipFill>
          <a:blip r:embed="rId2"/>
          <a:stretch>
            <a:fillRect/>
          </a:stretch>
        </p:blipFill>
        <p:spPr>
          <a:xfrm>
            <a:off x="539750" y="981075"/>
            <a:ext cx="8064500" cy="5040313"/>
          </a:xfrm>
          <a:prstGeom prst="rect">
            <a:avLst/>
          </a:prstGeom>
          <a:noFill/>
          <a:ln w="9525">
            <a:noFill/>
          </a:ln>
        </p:spPr>
      </p:pic>
      <p:pic>
        <p:nvPicPr>
          <p:cNvPr id="271364" name="Picture 4" descr="C:\Users\Administrator\Desktop\9999.jpg"/>
          <p:cNvPicPr>
            <a:picLocks noChangeAspect="1"/>
          </p:cNvPicPr>
          <p:nvPr/>
        </p:nvPicPr>
        <p:blipFill>
          <a:blip r:embed="rId3"/>
          <a:stretch>
            <a:fillRect/>
          </a:stretch>
        </p:blipFill>
        <p:spPr>
          <a:xfrm>
            <a:off x="539750" y="981075"/>
            <a:ext cx="8064500" cy="5049838"/>
          </a:xfrm>
          <a:prstGeom prst="rect">
            <a:avLst/>
          </a:prstGeom>
          <a:noFill/>
          <a:ln w="9525">
            <a:noFill/>
          </a:ln>
        </p:spPr>
      </p:pic>
      <p:pic>
        <p:nvPicPr>
          <p:cNvPr id="271365" name="Picture 5"/>
          <p:cNvPicPr>
            <a:picLocks noChangeAspect="1"/>
          </p:cNvPicPr>
          <p:nvPr/>
        </p:nvPicPr>
        <p:blipFill>
          <a:blip r:embed="rId4"/>
          <a:stretch>
            <a:fillRect/>
          </a:stretch>
        </p:blipFill>
        <p:spPr>
          <a:xfrm>
            <a:off x="539750" y="981075"/>
            <a:ext cx="8064500" cy="504031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1363"/>
                                        </p:tgtEl>
                                        <p:attrNameLst>
                                          <p:attrName>style.visibility</p:attrName>
                                        </p:attrNameLst>
                                      </p:cBhvr>
                                      <p:to>
                                        <p:strVal val="visible"/>
                                      </p:to>
                                    </p:set>
                                    <p:animEffect transition="in" filter="checkerboard(across)">
                                      <p:cBhvr>
                                        <p:cTn id="7" dur="500"/>
                                        <p:tgtEl>
                                          <p:spTgt spid="2713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1364"/>
                                        </p:tgtEl>
                                        <p:attrNameLst>
                                          <p:attrName>style.visibility</p:attrName>
                                        </p:attrNameLst>
                                      </p:cBhvr>
                                      <p:to>
                                        <p:strVal val="visible"/>
                                      </p:to>
                                    </p:set>
                                    <p:animEffect transition="in" filter="dissolve">
                                      <p:cBhvr>
                                        <p:cTn id="12" dur="500"/>
                                        <p:tgtEl>
                                          <p:spTgt spid="27136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271365"/>
                                        </p:tgtEl>
                                        <p:attrNameLst>
                                          <p:attrName>style.visibility</p:attrName>
                                        </p:attrNameLst>
                                      </p:cBhvr>
                                      <p:to>
                                        <p:strVal val="visible"/>
                                      </p:to>
                                    </p:set>
                                    <p:animEffect transition="in" filter="barn(inHorizontal)">
                                      <p:cBhvr>
                                        <p:cTn id="17" dur="500"/>
                                        <p:tgtEl>
                                          <p:spTgt spid="27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矩形 1"/>
          <p:cNvSpPr/>
          <p:nvPr/>
        </p:nvSpPr>
        <p:spPr>
          <a:xfrm>
            <a:off x="107950" y="6165850"/>
            <a:ext cx="8856663" cy="460375"/>
          </a:xfrm>
          <a:prstGeom prst="rect">
            <a:avLst/>
          </a:prstGeom>
          <a:noFill/>
          <a:ln w="9525">
            <a:noFill/>
          </a:ln>
        </p:spPr>
        <p:txBody>
          <a:bodyPr>
            <a:spAutoFit/>
          </a:bodyPr>
          <a:lstStyle/>
          <a:p>
            <a:pPr eaLnBrk="1" hangingPunct="1"/>
            <a:r>
              <a:rPr lang="en-US" altLang="zh-CN" sz="2400" dirty="0">
                <a:latin typeface="Arial" panose="020B0604020202020204" pitchFamily="34" charset="0"/>
              </a:rPr>
              <a:t>      2021</a:t>
            </a:r>
            <a:r>
              <a:rPr lang="zh-CN" altLang="en-US" sz="2400" dirty="0">
                <a:latin typeface="Arial" panose="020B0604020202020204" pitchFamily="34" charset="0"/>
              </a:rPr>
              <a:t>年</a:t>
            </a:r>
            <a:r>
              <a:rPr lang="en-US" altLang="zh-CN" sz="2400" dirty="0">
                <a:latin typeface="Arial" panose="020B0604020202020204" pitchFamily="34" charset="0"/>
              </a:rPr>
              <a:t>9</a:t>
            </a:r>
            <a:r>
              <a:rPr lang="zh-CN" altLang="en-US" sz="2400" dirty="0">
                <a:latin typeface="Arial" panose="020B0604020202020204" pitchFamily="34" charset="0"/>
              </a:rPr>
              <a:t>月</a:t>
            </a:r>
            <a:r>
              <a:rPr lang="en-US" altLang="zh-CN" sz="2400" dirty="0">
                <a:latin typeface="Arial" panose="020B0604020202020204" pitchFamily="34" charset="0"/>
              </a:rPr>
              <a:t>10</a:t>
            </a:r>
            <a:r>
              <a:rPr lang="zh-CN" altLang="en-US" sz="2400" dirty="0">
                <a:latin typeface="Arial" panose="020B0604020202020204" pitchFamily="34" charset="0"/>
              </a:rPr>
              <a:t>晚大连市普兰店区一家庭液化气爆炸致</a:t>
            </a:r>
            <a:r>
              <a:rPr lang="en-US" altLang="zh-CN" sz="2400" dirty="0">
                <a:latin typeface="Arial" panose="020B0604020202020204" pitchFamily="34" charset="0"/>
              </a:rPr>
              <a:t>8</a:t>
            </a:r>
            <a:r>
              <a:rPr lang="zh-CN" altLang="en-US" sz="2400" dirty="0">
                <a:latin typeface="Arial" panose="020B0604020202020204" pitchFamily="34" charset="0"/>
              </a:rPr>
              <a:t>死</a:t>
            </a:r>
            <a:r>
              <a:rPr lang="en-US" altLang="zh-CN" sz="2400" dirty="0">
                <a:latin typeface="Arial" panose="020B0604020202020204" pitchFamily="34" charset="0"/>
              </a:rPr>
              <a:t>5</a:t>
            </a:r>
            <a:r>
              <a:rPr lang="zh-CN" altLang="en-US" sz="2400" dirty="0">
                <a:latin typeface="Arial" panose="020B0604020202020204" pitchFamily="34" charset="0"/>
              </a:rPr>
              <a:t>伤</a:t>
            </a:r>
            <a:endParaRPr lang="zh-CN" altLang="en-US" sz="2400" dirty="0">
              <a:latin typeface="Arial" panose="020B0604020202020204" pitchFamily="34" charset="0"/>
            </a:endParaRPr>
          </a:p>
        </p:txBody>
      </p:sp>
      <p:pic>
        <p:nvPicPr>
          <p:cNvPr id="83971" name="Picture 2" descr="https://nimg.ws.126.net/?url=http%3A%2F%2Fdingyue.ws.126.net%2F2021%2F0911%2F07c6322ej00qz9ib4001xc000hs00gvg.jpg&amp;thumbnail=650x2147483647&amp;quality=80&amp;type=jpg"/>
          <p:cNvPicPr>
            <a:picLocks noChangeAspect="1"/>
          </p:cNvPicPr>
          <p:nvPr/>
        </p:nvPicPr>
        <p:blipFill>
          <a:blip r:embed="rId1"/>
          <a:stretch>
            <a:fillRect/>
          </a:stretch>
        </p:blipFill>
        <p:spPr>
          <a:xfrm>
            <a:off x="179388" y="981075"/>
            <a:ext cx="8713787" cy="5111750"/>
          </a:xfrm>
          <a:prstGeom prst="rect">
            <a:avLst/>
          </a:prstGeom>
          <a:noFill/>
          <a:ln w="9525">
            <a:noFill/>
          </a:ln>
        </p:spPr>
      </p:pic>
      <p:pic>
        <p:nvPicPr>
          <p:cNvPr id="24580" name="Picture 4" descr="C:\Users\Administrator\Desktop\5.jpg"/>
          <p:cNvPicPr>
            <a:picLocks noChangeAspect="1"/>
          </p:cNvPicPr>
          <p:nvPr/>
        </p:nvPicPr>
        <p:blipFill>
          <a:blip r:embed="rId2"/>
          <a:stretch>
            <a:fillRect/>
          </a:stretch>
        </p:blipFill>
        <p:spPr>
          <a:xfrm>
            <a:off x="179388" y="981075"/>
            <a:ext cx="8713787" cy="5111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horizontal)">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 y="5949315"/>
            <a:ext cx="9255760" cy="721360"/>
          </a:xfrm>
        </p:spPr>
        <p:txBody>
          <a:bodyPr/>
          <a:p>
            <a:r>
              <a:rPr lang="en-US" altLang="zh-CN" sz="4000" b="1">
                <a:latin typeface="微软雅黑" panose="020B0503020204020204" pitchFamily="34" charset="-122"/>
                <a:ea typeface="微软雅黑" panose="020B0503020204020204" pitchFamily="34" charset="-122"/>
                <a:cs typeface="微软雅黑" panose="020B0503020204020204" pitchFamily="34" charset="-122"/>
              </a:rPr>
              <a:t>10.29</a:t>
            </a:r>
            <a:r>
              <a:rPr lang="zh-CN" altLang="en-US" sz="4000" b="1">
                <a:latin typeface="微软雅黑" panose="020B0503020204020204" pitchFamily="34" charset="-122"/>
                <a:ea typeface="微软雅黑" panose="020B0503020204020204" pitchFamily="34" charset="-122"/>
                <a:cs typeface="微软雅黑" panose="020B0503020204020204" pitchFamily="34" charset="-122"/>
              </a:rPr>
              <a:t>韩国梨泰院踩踏事故</a:t>
            </a:r>
            <a:r>
              <a:rPr lang="en-US" altLang="zh-CN" sz="4000" b="1">
                <a:latin typeface="微软雅黑" panose="020B0503020204020204" pitchFamily="34" charset="-122"/>
                <a:ea typeface="微软雅黑" panose="020B0503020204020204" pitchFamily="34" charset="-122"/>
                <a:cs typeface="微软雅黑" panose="020B0503020204020204" pitchFamily="34" charset="-122"/>
              </a:rPr>
              <a:t>154</a:t>
            </a:r>
            <a:r>
              <a:rPr lang="zh-CN" altLang="en-US" sz="4000" b="1">
                <a:latin typeface="微软雅黑" panose="020B0503020204020204" pitchFamily="34" charset="-122"/>
                <a:ea typeface="微软雅黑" panose="020B0503020204020204" pitchFamily="34" charset="-122"/>
                <a:cs typeface="微软雅黑" panose="020B0503020204020204" pitchFamily="34" charset="-122"/>
              </a:rPr>
              <a:t>死</a:t>
            </a:r>
            <a:r>
              <a:rPr lang="en-US" altLang="zh-CN" sz="4000" b="1">
                <a:latin typeface="微软雅黑" panose="020B0503020204020204" pitchFamily="34" charset="-122"/>
                <a:ea typeface="微软雅黑" panose="020B0503020204020204" pitchFamily="34" charset="-122"/>
                <a:cs typeface="微软雅黑" panose="020B0503020204020204" pitchFamily="34" charset="-122"/>
              </a:rPr>
              <a:t>149</a:t>
            </a:r>
            <a:r>
              <a:rPr lang="zh-CN" altLang="en-US" sz="4000" b="1">
                <a:latin typeface="微软雅黑" panose="020B0503020204020204" pitchFamily="34" charset="-122"/>
                <a:ea typeface="微软雅黑" panose="020B0503020204020204" pitchFamily="34" charset="-122"/>
                <a:cs typeface="微软雅黑" panose="020B0503020204020204" pitchFamily="34" charset="-122"/>
              </a:rPr>
              <a:t>伤</a:t>
            </a:r>
            <a:endParaRPr lang="zh-CN" altLang="en-US" sz="4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46050" y="980440"/>
            <a:ext cx="8851900" cy="4999990"/>
          </a:xfrm>
          <a:prstGeom prst="rect">
            <a:avLst/>
          </a:prstGeom>
        </p:spPr>
      </p:pic>
      <p:pic>
        <p:nvPicPr>
          <p:cNvPr id="101" name="图片 100"/>
          <p:cNvPicPr/>
          <p:nvPr/>
        </p:nvPicPr>
        <p:blipFill>
          <a:blip r:embed="rId2"/>
          <a:stretch>
            <a:fillRect/>
          </a:stretch>
        </p:blipFill>
        <p:spPr>
          <a:xfrm>
            <a:off x="241935" y="980440"/>
            <a:ext cx="8660130" cy="5000625"/>
          </a:xfrm>
          <a:prstGeom prst="rect">
            <a:avLst/>
          </a:prstGeom>
          <a:noFill/>
          <a:ln w="9525">
            <a:noFill/>
          </a:ln>
        </p:spPr>
      </p:pic>
      <p:pic>
        <p:nvPicPr>
          <p:cNvPr id="102" name="图片 101"/>
          <p:cNvPicPr/>
          <p:nvPr/>
        </p:nvPicPr>
        <p:blipFill>
          <a:blip r:embed="rId3"/>
          <a:stretch>
            <a:fillRect/>
          </a:stretch>
        </p:blipFill>
        <p:spPr>
          <a:xfrm>
            <a:off x="205740" y="980440"/>
            <a:ext cx="8686165" cy="4981575"/>
          </a:xfrm>
          <a:prstGeom prst="rect">
            <a:avLst/>
          </a:prstGeom>
          <a:noFill/>
          <a:ln w="9525">
            <a:noFill/>
          </a:ln>
        </p:spPr>
      </p:pic>
      <p:pic>
        <p:nvPicPr>
          <p:cNvPr id="103" name="图片 102"/>
          <p:cNvPicPr/>
          <p:nvPr/>
        </p:nvPicPr>
        <p:blipFill>
          <a:blip r:embed="rId4"/>
          <a:stretch>
            <a:fillRect/>
          </a:stretch>
        </p:blipFill>
        <p:spPr>
          <a:xfrm>
            <a:off x="205740" y="980440"/>
            <a:ext cx="8696325" cy="49809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linds(horizontal)">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blinds(horizontal)">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wipe(down)">
                                      <p:cBhvr>
                                        <p:cTn id="1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文本框 1"/>
          <p:cNvSpPr txBox="1"/>
          <p:nvPr/>
        </p:nvSpPr>
        <p:spPr>
          <a:xfrm>
            <a:off x="-36512" y="6092825"/>
            <a:ext cx="9328150" cy="644525"/>
          </a:xfrm>
          <a:prstGeom prst="rect">
            <a:avLst/>
          </a:prstGeom>
          <a:noFill/>
          <a:ln w="9525">
            <a:noFill/>
          </a:ln>
        </p:spPr>
        <p:txBody>
          <a:bodyPr>
            <a:spAutoFit/>
          </a:bodyPr>
          <a:lstStyle/>
          <a:p>
            <a:pPr eaLnBrk="1" hangingPunct="1"/>
            <a:r>
              <a:rPr lang="en-US" altLang="zh-CN" sz="3600" dirty="0">
                <a:solidFill>
                  <a:srgbClr val="FF0000"/>
                </a:solidFill>
                <a:latin typeface="微软雅黑" panose="020B0503020204020204" pitchFamily="34" charset="-122"/>
              </a:rPr>
              <a:t>2021</a:t>
            </a:r>
            <a:r>
              <a:rPr lang="zh-CN" altLang="en-US" sz="3600" dirty="0">
                <a:solidFill>
                  <a:srgbClr val="FF0000"/>
                </a:solidFill>
                <a:latin typeface="微软雅黑" panose="020B0503020204020204" pitchFamily="34" charset="-122"/>
              </a:rPr>
              <a:t>年</a:t>
            </a:r>
            <a:r>
              <a:rPr lang="en-US" altLang="zh-CN" sz="3600" dirty="0">
                <a:solidFill>
                  <a:srgbClr val="FF0000"/>
                </a:solidFill>
                <a:latin typeface="微软雅黑" panose="020B0503020204020204" pitchFamily="34" charset="-122"/>
              </a:rPr>
              <a:t>10</a:t>
            </a:r>
            <a:r>
              <a:rPr lang="zh-CN" altLang="en-US" sz="3600" dirty="0">
                <a:solidFill>
                  <a:srgbClr val="FF0000"/>
                </a:solidFill>
                <a:latin typeface="微软雅黑" panose="020B0503020204020204" pitchFamily="34" charset="-122"/>
              </a:rPr>
              <a:t>月</a:t>
            </a:r>
            <a:r>
              <a:rPr lang="en-US" altLang="zh-CN" sz="3600" dirty="0">
                <a:solidFill>
                  <a:srgbClr val="FF0000"/>
                </a:solidFill>
                <a:latin typeface="微软雅黑" panose="020B0503020204020204" pitchFamily="34" charset="-122"/>
              </a:rPr>
              <a:t>21</a:t>
            </a:r>
            <a:r>
              <a:rPr lang="zh-CN" altLang="en-US" sz="3600" dirty="0">
                <a:solidFill>
                  <a:srgbClr val="FF0000"/>
                </a:solidFill>
                <a:latin typeface="微软雅黑" panose="020B0503020204020204" pitchFamily="34" charset="-122"/>
              </a:rPr>
              <a:t>日沈阳燃气爆炸爆炸</a:t>
            </a:r>
            <a:r>
              <a:rPr lang="en-US" altLang="zh-CN" sz="3600" dirty="0">
                <a:solidFill>
                  <a:srgbClr val="FF0000"/>
                </a:solidFill>
                <a:latin typeface="微软雅黑" panose="020B0503020204020204" pitchFamily="34" charset="-122"/>
              </a:rPr>
              <a:t>5</a:t>
            </a:r>
            <a:r>
              <a:rPr lang="zh-CN" altLang="en-US" sz="3600" dirty="0">
                <a:solidFill>
                  <a:srgbClr val="FF0000"/>
                </a:solidFill>
                <a:latin typeface="微软雅黑" panose="020B0503020204020204" pitchFamily="34" charset="-122"/>
              </a:rPr>
              <a:t>死</a:t>
            </a:r>
            <a:r>
              <a:rPr lang="en-US" altLang="zh-CN" sz="3600" dirty="0">
                <a:solidFill>
                  <a:srgbClr val="FF0000"/>
                </a:solidFill>
                <a:latin typeface="微软雅黑" panose="020B0503020204020204" pitchFamily="34" charset="-122"/>
              </a:rPr>
              <a:t>47</a:t>
            </a:r>
            <a:r>
              <a:rPr lang="zh-CN" altLang="en-US" sz="3600" dirty="0">
                <a:solidFill>
                  <a:srgbClr val="FF0000"/>
                </a:solidFill>
                <a:latin typeface="微软雅黑" panose="020B0503020204020204" pitchFamily="34" charset="-122"/>
              </a:rPr>
              <a:t>伤</a:t>
            </a:r>
            <a:endParaRPr lang="zh-CN" altLang="en-US" sz="3600" dirty="0">
              <a:solidFill>
                <a:srgbClr val="FF0000"/>
              </a:solidFill>
              <a:latin typeface="微软雅黑" panose="020B0503020204020204" pitchFamily="34" charset="-122"/>
            </a:endParaRPr>
          </a:p>
        </p:txBody>
      </p:sp>
      <p:pic>
        <p:nvPicPr>
          <p:cNvPr id="84995" name="图片 2" descr="111"/>
          <p:cNvPicPr>
            <a:picLocks noChangeAspect="1"/>
          </p:cNvPicPr>
          <p:nvPr/>
        </p:nvPicPr>
        <p:blipFill>
          <a:blip r:embed="rId1"/>
          <a:stretch>
            <a:fillRect/>
          </a:stretch>
        </p:blipFill>
        <p:spPr>
          <a:xfrm>
            <a:off x="179388" y="1052513"/>
            <a:ext cx="8766175" cy="5040312"/>
          </a:xfrm>
          <a:prstGeom prst="rect">
            <a:avLst/>
          </a:prstGeom>
          <a:noFill/>
          <a:ln w="9525">
            <a:noFill/>
          </a:ln>
        </p:spPr>
      </p:pic>
      <p:pic>
        <p:nvPicPr>
          <p:cNvPr id="21508" name="图片 3" descr="222"/>
          <p:cNvPicPr>
            <a:picLocks noChangeAspect="1"/>
          </p:cNvPicPr>
          <p:nvPr/>
        </p:nvPicPr>
        <p:blipFill>
          <a:blip r:embed="rId2"/>
          <a:stretch>
            <a:fillRect/>
          </a:stretch>
        </p:blipFill>
        <p:spPr>
          <a:xfrm>
            <a:off x="188913" y="1052513"/>
            <a:ext cx="8766175" cy="50609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WordArt 3"/>
          <p:cNvSpPr>
            <a:spLocks noTextEdit="1"/>
          </p:cNvSpPr>
          <p:nvPr/>
        </p:nvSpPr>
        <p:spPr>
          <a:xfrm rot="191910">
            <a:off x="755650" y="1268413"/>
            <a:ext cx="7610475" cy="4179887"/>
          </a:xfrm>
          <a:prstGeom prst="rect">
            <a:avLst/>
          </a:prstGeom>
        </p:spPr>
        <p:txBody>
          <a:bodyPr wrap="none" fromWordArt="1">
            <a:prstTxWarp prst="textArchUp">
              <a:avLst>
                <a:gd name="adj" fmla="val 10800007"/>
              </a:avLst>
            </a:prstTxWarp>
            <a:normAutofit/>
          </a:bodyPr>
          <a:lstStyle/>
          <a:p>
            <a:pPr algn="ctr"/>
            <a:r>
              <a:rPr lang="zh-CN" altLang="en-US" sz="4800" b="1">
                <a:ln w="9525" cap="flat" cmpd="sng">
                  <a:solidFill>
                    <a:srgbClr val="FF0000"/>
                  </a:solidFill>
                  <a:prstDash val="solid"/>
                  <a:headEnd type="none" w="med" len="med"/>
                  <a:tailEnd type="none" w="med" len="med"/>
                </a:ln>
                <a:solidFill>
                  <a:srgbClr val="FF0000"/>
                </a:solidFill>
                <a:latin typeface="宋体" panose="02010600030101010101" pitchFamily="2" charset="-122"/>
                <a:ea typeface="宋体" panose="02010600030101010101" pitchFamily="2" charset="-122"/>
              </a:rPr>
              <a:t>燃  气  起  火  怎  么  办  ？</a:t>
            </a:r>
            <a:endParaRPr lang="zh-CN" altLang="en-US" sz="4800" b="1">
              <a:ln w="9525" cap="flat" cmpd="sng">
                <a:solidFill>
                  <a:srgbClr val="FF0000"/>
                </a:solidFill>
                <a:prstDash val="solid"/>
                <a:headEnd type="none" w="med" len="med"/>
                <a:tailEnd type="none" w="med" len="med"/>
              </a:ln>
              <a:solidFill>
                <a:srgbClr val="FF0000"/>
              </a:solidFill>
              <a:latin typeface="宋体" panose="02010600030101010101" pitchFamily="2" charset="-122"/>
              <a:ea typeface="宋体" panose="02010600030101010101" pitchFamily="2" charset="-122"/>
            </a:endParaRPr>
          </a:p>
        </p:txBody>
      </p:sp>
      <p:pic>
        <p:nvPicPr>
          <p:cNvPr id="89091" name="Picture 4" descr="煤气"/>
          <p:cNvPicPr>
            <a:picLocks noChangeAspect="1"/>
          </p:cNvPicPr>
          <p:nvPr/>
        </p:nvPicPr>
        <p:blipFill>
          <a:blip r:embed="rId1"/>
          <a:srcRect l="67848" t="16484"/>
          <a:stretch>
            <a:fillRect/>
          </a:stretch>
        </p:blipFill>
        <p:spPr>
          <a:xfrm>
            <a:off x="5435600" y="1916113"/>
            <a:ext cx="1592263" cy="3960812"/>
          </a:xfrm>
          <a:prstGeom prst="rect">
            <a:avLst/>
          </a:prstGeom>
          <a:noFill/>
          <a:ln w="9525">
            <a:noFill/>
          </a:ln>
        </p:spPr>
      </p:pic>
      <p:pic>
        <p:nvPicPr>
          <p:cNvPr id="89092" name="Picture 5" descr="煤气"/>
          <p:cNvPicPr>
            <a:picLocks noChangeAspect="1"/>
          </p:cNvPicPr>
          <p:nvPr/>
        </p:nvPicPr>
        <p:blipFill>
          <a:blip r:embed="rId1"/>
          <a:srcRect t="10442" r="17848" b="35585"/>
          <a:stretch>
            <a:fillRect/>
          </a:stretch>
        </p:blipFill>
        <p:spPr>
          <a:xfrm>
            <a:off x="1979613" y="1916113"/>
            <a:ext cx="4160837" cy="21590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p:cTn id="7" dur="2000" fill="hold"/>
                                        <p:tgtEl>
                                          <p:spTgt spid="86018"/>
                                        </p:tgtEl>
                                        <p:attrNameLst>
                                          <p:attrName>ppt_w</p:attrName>
                                        </p:attrNameLst>
                                      </p:cBhvr>
                                      <p:tavLst>
                                        <p:tav tm="0" fmla="#ppt_w*sin(2.5*pi*$)">
                                          <p:val>
                                            <p:fltVal val="0"/>
                                          </p:val>
                                        </p:tav>
                                        <p:tav tm="100000">
                                          <p:val>
                                            <p:fltVal val="1"/>
                                          </p:val>
                                        </p:tav>
                                      </p:tavLst>
                                    </p:anim>
                                    <p:anim calcmode="lin" valueType="num">
                                      <p:cBhvr>
                                        <p:cTn id="8" dur="2000" fill="hold"/>
                                        <p:tgtEl>
                                          <p:spTgt spid="8601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9091"/>
                                        </p:tgtEl>
                                        <p:attrNameLst>
                                          <p:attrName>style.visibility</p:attrName>
                                        </p:attrNameLst>
                                      </p:cBhvr>
                                      <p:to>
                                        <p:strVal val="visible"/>
                                      </p:to>
                                    </p:set>
                                    <p:animEffect transition="in" filter="wipe(down)">
                                      <p:cBhvr>
                                        <p:cTn id="13" dur="580">
                                          <p:stCondLst>
                                            <p:cond delay="0"/>
                                          </p:stCondLst>
                                        </p:cTn>
                                        <p:tgtEl>
                                          <p:spTgt spid="89091"/>
                                        </p:tgtEl>
                                      </p:cBhvr>
                                    </p:animEffect>
                                    <p:anim calcmode="lin" valueType="num">
                                      <p:cBhvr>
                                        <p:cTn id="14" dur="1822" tmFilter="0,0; 0.14,0.36; 0.43,0.73; 0.71,0.91; 1.0,1.0">
                                          <p:stCondLst>
                                            <p:cond delay="0"/>
                                          </p:stCondLst>
                                        </p:cTn>
                                        <p:tgtEl>
                                          <p:spTgt spid="8909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909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909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909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9091"/>
                                        </p:tgtEl>
                                        <p:attrNameLst>
                                          <p:attrName>ppt_y</p:attrName>
                                        </p:attrNameLst>
                                      </p:cBhvr>
                                      <p:tavLst>
                                        <p:tav tm="0" fmla="#ppt_y-sin(pi*$)/81">
                                          <p:val>
                                            <p:fltVal val="0"/>
                                          </p:val>
                                        </p:tav>
                                        <p:tav tm="100000">
                                          <p:val>
                                            <p:fltVal val="1"/>
                                          </p:val>
                                        </p:tav>
                                      </p:tavLst>
                                    </p:anim>
                                    <p:animScale>
                                      <p:cBhvr>
                                        <p:cTn id="19" dur="26">
                                          <p:stCondLst>
                                            <p:cond delay="650"/>
                                          </p:stCondLst>
                                        </p:cTn>
                                        <p:tgtEl>
                                          <p:spTgt spid="89091"/>
                                        </p:tgtEl>
                                      </p:cBhvr>
                                      <p:to x="100000" y="60000"/>
                                    </p:animScale>
                                    <p:animScale>
                                      <p:cBhvr>
                                        <p:cTn id="20" dur="166" decel="50000">
                                          <p:stCondLst>
                                            <p:cond delay="676"/>
                                          </p:stCondLst>
                                        </p:cTn>
                                        <p:tgtEl>
                                          <p:spTgt spid="89091"/>
                                        </p:tgtEl>
                                      </p:cBhvr>
                                      <p:to x="100000" y="100000"/>
                                    </p:animScale>
                                    <p:animScale>
                                      <p:cBhvr>
                                        <p:cTn id="21" dur="26">
                                          <p:stCondLst>
                                            <p:cond delay="1312"/>
                                          </p:stCondLst>
                                        </p:cTn>
                                        <p:tgtEl>
                                          <p:spTgt spid="89091"/>
                                        </p:tgtEl>
                                      </p:cBhvr>
                                      <p:to x="100000" y="80000"/>
                                    </p:animScale>
                                    <p:animScale>
                                      <p:cBhvr>
                                        <p:cTn id="22" dur="166" decel="50000">
                                          <p:stCondLst>
                                            <p:cond delay="1338"/>
                                          </p:stCondLst>
                                        </p:cTn>
                                        <p:tgtEl>
                                          <p:spTgt spid="89091"/>
                                        </p:tgtEl>
                                      </p:cBhvr>
                                      <p:to x="100000" y="100000"/>
                                    </p:animScale>
                                    <p:animScale>
                                      <p:cBhvr>
                                        <p:cTn id="23" dur="26">
                                          <p:stCondLst>
                                            <p:cond delay="1642"/>
                                          </p:stCondLst>
                                        </p:cTn>
                                        <p:tgtEl>
                                          <p:spTgt spid="89091"/>
                                        </p:tgtEl>
                                      </p:cBhvr>
                                      <p:to x="100000" y="90000"/>
                                    </p:animScale>
                                    <p:animScale>
                                      <p:cBhvr>
                                        <p:cTn id="24" dur="166" decel="50000">
                                          <p:stCondLst>
                                            <p:cond delay="1668"/>
                                          </p:stCondLst>
                                        </p:cTn>
                                        <p:tgtEl>
                                          <p:spTgt spid="89091"/>
                                        </p:tgtEl>
                                      </p:cBhvr>
                                      <p:to x="100000" y="100000"/>
                                    </p:animScale>
                                    <p:animScale>
                                      <p:cBhvr>
                                        <p:cTn id="25" dur="26">
                                          <p:stCondLst>
                                            <p:cond delay="1808"/>
                                          </p:stCondLst>
                                        </p:cTn>
                                        <p:tgtEl>
                                          <p:spTgt spid="89091"/>
                                        </p:tgtEl>
                                      </p:cBhvr>
                                      <p:to x="100000" y="95000"/>
                                    </p:animScale>
                                    <p:animScale>
                                      <p:cBhvr>
                                        <p:cTn id="26" dur="166" decel="50000">
                                          <p:stCondLst>
                                            <p:cond delay="1834"/>
                                          </p:stCondLst>
                                        </p:cTn>
                                        <p:tgtEl>
                                          <p:spTgt spid="89091"/>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nodeType="clickEffect">
                                  <p:stCondLst>
                                    <p:cond delay="0"/>
                                  </p:stCondLst>
                                  <p:childTnLst>
                                    <p:set>
                                      <p:cBhvr>
                                        <p:cTn id="30" dur="1" fill="hold">
                                          <p:stCondLst>
                                            <p:cond delay="0"/>
                                          </p:stCondLst>
                                        </p:cTn>
                                        <p:tgtEl>
                                          <p:spTgt spid="89092"/>
                                        </p:tgtEl>
                                        <p:attrNameLst>
                                          <p:attrName>style.visibility</p:attrName>
                                        </p:attrNameLst>
                                      </p:cBhvr>
                                      <p:to>
                                        <p:strVal val="visible"/>
                                      </p:to>
                                    </p:set>
                                    <p:animEffect transition="in" filter="strips(downLeft)">
                                      <p:cBhvr>
                                        <p:cTn id="31" dur="500"/>
                                        <p:tgtEl>
                                          <p:spTgt spid="89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图片 1"/>
          <p:cNvPicPr>
            <a:picLocks noChangeAspect="1"/>
          </p:cNvPicPr>
          <p:nvPr/>
        </p:nvPicPr>
        <p:blipFill>
          <a:blip r:embed="rId1"/>
          <a:stretch>
            <a:fillRect/>
          </a:stretch>
        </p:blipFill>
        <p:spPr>
          <a:xfrm>
            <a:off x="158750" y="968375"/>
            <a:ext cx="8826500" cy="5499100"/>
          </a:xfrm>
          <a:prstGeom prst="rect">
            <a:avLst/>
          </a:prstGeom>
          <a:noFill/>
          <a:ln w="9525">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图片 3"/>
          <p:cNvPicPr>
            <a:picLocks noChangeAspect="1"/>
          </p:cNvPicPr>
          <p:nvPr/>
        </p:nvPicPr>
        <p:blipFill>
          <a:blip r:embed="rId1"/>
          <a:stretch>
            <a:fillRect/>
          </a:stretch>
        </p:blipFill>
        <p:spPr>
          <a:xfrm>
            <a:off x="250825" y="981075"/>
            <a:ext cx="8785225" cy="5400675"/>
          </a:xfrm>
          <a:prstGeom prst="rect">
            <a:avLst/>
          </a:prstGeom>
          <a:noFill/>
          <a:ln w="9525">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图片 1"/>
          <p:cNvPicPr>
            <a:picLocks noChangeAspect="1"/>
          </p:cNvPicPr>
          <p:nvPr/>
        </p:nvPicPr>
        <p:blipFill>
          <a:blip r:embed="rId1"/>
          <a:stretch>
            <a:fillRect/>
          </a:stretch>
        </p:blipFill>
        <p:spPr>
          <a:xfrm>
            <a:off x="107950" y="981075"/>
            <a:ext cx="8928100" cy="5429250"/>
          </a:xfrm>
          <a:prstGeom prst="rect">
            <a:avLst/>
          </a:prstGeom>
          <a:noFill/>
          <a:ln w="9525">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图片 1"/>
          <p:cNvPicPr>
            <a:picLocks noChangeAspect="1"/>
          </p:cNvPicPr>
          <p:nvPr/>
        </p:nvPicPr>
        <p:blipFill>
          <a:blip r:embed="rId1"/>
          <a:stretch>
            <a:fillRect/>
          </a:stretch>
        </p:blipFill>
        <p:spPr>
          <a:xfrm>
            <a:off x="179388" y="1052513"/>
            <a:ext cx="4486275" cy="5329237"/>
          </a:xfrm>
          <a:prstGeom prst="rect">
            <a:avLst/>
          </a:prstGeom>
          <a:noFill/>
          <a:ln w="9525">
            <a:noFill/>
          </a:ln>
        </p:spPr>
      </p:pic>
      <p:pic>
        <p:nvPicPr>
          <p:cNvPr id="91139" name="图片 2"/>
          <p:cNvPicPr>
            <a:picLocks noChangeAspect="1"/>
          </p:cNvPicPr>
          <p:nvPr/>
        </p:nvPicPr>
        <p:blipFill>
          <a:blip r:embed="rId2"/>
          <a:stretch>
            <a:fillRect/>
          </a:stretch>
        </p:blipFill>
        <p:spPr>
          <a:xfrm>
            <a:off x="4665663" y="1052513"/>
            <a:ext cx="4416425" cy="5329237"/>
          </a:xfrm>
          <a:prstGeom prst="rect">
            <a:avLst/>
          </a:prstGeom>
          <a:noFill/>
          <a:ln w="9525">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Documents and Settings\Administrator\桌面\111.jpeg"/>
          <p:cNvPicPr>
            <a:picLocks noChangeAspect="1"/>
          </p:cNvPicPr>
          <p:nvPr/>
        </p:nvPicPr>
        <p:blipFill>
          <a:blip r:embed="rId1"/>
          <a:stretch>
            <a:fillRect/>
          </a:stretch>
        </p:blipFill>
        <p:spPr>
          <a:xfrm>
            <a:off x="179388" y="620713"/>
            <a:ext cx="8785225" cy="5256212"/>
          </a:xfrm>
          <a:prstGeom prst="rect">
            <a:avLst/>
          </a:prstGeom>
          <a:noFill/>
          <a:ln w="9525">
            <a:noFill/>
          </a:ln>
        </p:spPr>
      </p:pic>
      <p:sp>
        <p:nvSpPr>
          <p:cNvPr id="95235" name="矩形 5"/>
          <p:cNvSpPr/>
          <p:nvPr/>
        </p:nvSpPr>
        <p:spPr>
          <a:xfrm>
            <a:off x="0" y="5949950"/>
            <a:ext cx="8964613" cy="708025"/>
          </a:xfrm>
          <a:prstGeom prst="rect">
            <a:avLst/>
          </a:prstGeom>
          <a:noFill/>
          <a:ln w="9525">
            <a:noFill/>
          </a:ln>
        </p:spPr>
        <p:txBody>
          <a:bodyPr>
            <a:spAutoFit/>
          </a:bodyPr>
          <a:lstStyle/>
          <a:p>
            <a:pPr eaLnBrk="1" hangingPunct="1"/>
            <a:r>
              <a:rPr lang="en-US" altLang="zh-CN" sz="2000" dirty="0">
                <a:solidFill>
                  <a:srgbClr val="FF0000"/>
                </a:solidFill>
                <a:latin typeface="微软雅黑" panose="020B0503020204020204" pitchFamily="34" charset="-122"/>
              </a:rPr>
              <a:t>    2020</a:t>
            </a:r>
            <a:r>
              <a:rPr lang="zh-CN" altLang="en-US" sz="2000" dirty="0">
                <a:solidFill>
                  <a:srgbClr val="FF0000"/>
                </a:solidFill>
                <a:latin typeface="微软雅黑" panose="020B0503020204020204" pitchFamily="34" charset="-122"/>
              </a:rPr>
              <a:t>年</a:t>
            </a:r>
            <a:r>
              <a:rPr lang="en-US" altLang="zh-CN" sz="2000" dirty="0">
                <a:solidFill>
                  <a:srgbClr val="FF0000"/>
                </a:solidFill>
                <a:latin typeface="微软雅黑" panose="020B0503020204020204" pitchFamily="34" charset="-122"/>
              </a:rPr>
              <a:t>6</a:t>
            </a:r>
            <a:r>
              <a:rPr lang="zh-CN" altLang="en-US" sz="2000" dirty="0">
                <a:solidFill>
                  <a:srgbClr val="FF0000"/>
                </a:solidFill>
                <a:latin typeface="微软雅黑" panose="020B0503020204020204" pitchFamily="34" charset="-122"/>
              </a:rPr>
              <a:t>月</a:t>
            </a:r>
            <a:r>
              <a:rPr lang="en-US" altLang="zh-CN" sz="2000" dirty="0">
                <a:solidFill>
                  <a:srgbClr val="FF0000"/>
                </a:solidFill>
                <a:latin typeface="微软雅黑" panose="020B0503020204020204" pitchFamily="34" charset="-122"/>
              </a:rPr>
              <a:t>13</a:t>
            </a:r>
            <a:r>
              <a:rPr lang="zh-CN" altLang="en-US" sz="2000" dirty="0">
                <a:solidFill>
                  <a:srgbClr val="FF0000"/>
                </a:solidFill>
                <a:latin typeface="微软雅黑" panose="020B0503020204020204" pitchFamily="34" charset="-122"/>
              </a:rPr>
              <a:t>日，沈海高速浙江温岭市大溪镇槽罐车发生爆炸，周边民房及厂房倒塌。事故已造成</a:t>
            </a:r>
            <a:r>
              <a:rPr lang="en-US" altLang="zh-CN" sz="2000" dirty="0">
                <a:solidFill>
                  <a:srgbClr val="FF0000"/>
                </a:solidFill>
                <a:latin typeface="微软雅黑" panose="020B0503020204020204" pitchFamily="34" charset="-122"/>
              </a:rPr>
              <a:t>20</a:t>
            </a:r>
            <a:r>
              <a:rPr lang="zh-CN" altLang="en-US" sz="2000" dirty="0">
                <a:solidFill>
                  <a:srgbClr val="FF0000"/>
                </a:solidFill>
                <a:latin typeface="微软雅黑" panose="020B0503020204020204" pitchFamily="34" charset="-122"/>
              </a:rPr>
              <a:t>人遇难，</a:t>
            </a:r>
            <a:r>
              <a:rPr lang="en-US" altLang="zh-CN" sz="2000" dirty="0">
                <a:solidFill>
                  <a:srgbClr val="FF0000"/>
                </a:solidFill>
                <a:latin typeface="微软雅黑" panose="020B0503020204020204" pitchFamily="34" charset="-122"/>
              </a:rPr>
              <a:t>2</a:t>
            </a:r>
            <a:r>
              <a:rPr lang="zh-CN" altLang="en-US" sz="2000" dirty="0">
                <a:solidFill>
                  <a:srgbClr val="FF0000"/>
                </a:solidFill>
                <a:latin typeface="微软雅黑" panose="020B0503020204020204" pitchFamily="34" charset="-122"/>
              </a:rPr>
              <a:t>人失踪，</a:t>
            </a:r>
            <a:r>
              <a:rPr lang="en-US" altLang="zh-CN" sz="2000" dirty="0">
                <a:solidFill>
                  <a:srgbClr val="FF0000"/>
                </a:solidFill>
                <a:latin typeface="微软雅黑" panose="020B0503020204020204" pitchFamily="34" charset="-122"/>
              </a:rPr>
              <a:t>172</a:t>
            </a:r>
            <a:r>
              <a:rPr lang="zh-CN" altLang="en-US" sz="2000" dirty="0">
                <a:solidFill>
                  <a:srgbClr val="FF0000"/>
                </a:solidFill>
                <a:latin typeface="微软雅黑" panose="020B0503020204020204" pitchFamily="34" charset="-122"/>
              </a:rPr>
              <a:t>人受伤（</a:t>
            </a:r>
            <a:r>
              <a:rPr lang="en-US" altLang="zh-CN" sz="2000" dirty="0">
                <a:solidFill>
                  <a:srgbClr val="FF0000"/>
                </a:solidFill>
                <a:latin typeface="微软雅黑" panose="020B0503020204020204" pitchFamily="34" charset="-122"/>
              </a:rPr>
              <a:t>24</a:t>
            </a:r>
            <a:r>
              <a:rPr lang="zh-CN" altLang="en-US" sz="2000" dirty="0">
                <a:solidFill>
                  <a:srgbClr val="FF0000"/>
                </a:solidFill>
                <a:latin typeface="微软雅黑" panose="020B0503020204020204" pitchFamily="34" charset="-122"/>
              </a:rPr>
              <a:t>人重伤）</a:t>
            </a:r>
            <a:endParaRPr lang="zh-CN" altLang="en-US" sz="2000" dirty="0">
              <a:solidFill>
                <a:srgbClr val="FF0000"/>
              </a:solidFill>
              <a:latin typeface="微软雅黑" panose="020B0503020204020204" pitchFamily="34" charset="-122"/>
            </a:endParaRPr>
          </a:p>
        </p:txBody>
      </p:sp>
      <p:pic>
        <p:nvPicPr>
          <p:cNvPr id="27652" name="Picture 2" descr="C:\Documents and Settings\Administrator\桌面\7.webp (1).jpg"/>
          <p:cNvPicPr>
            <a:picLocks noChangeAspect="1"/>
          </p:cNvPicPr>
          <p:nvPr/>
        </p:nvPicPr>
        <p:blipFill>
          <a:blip r:embed="rId2"/>
          <a:stretch>
            <a:fillRect/>
          </a:stretch>
        </p:blipFill>
        <p:spPr>
          <a:xfrm>
            <a:off x="179388" y="620713"/>
            <a:ext cx="8785225" cy="5256212"/>
          </a:xfrm>
          <a:prstGeom prst="rect">
            <a:avLst/>
          </a:prstGeom>
          <a:noFill/>
          <a:ln w="9525">
            <a:noFill/>
          </a:ln>
        </p:spPr>
      </p:pic>
      <p:pic>
        <p:nvPicPr>
          <p:cNvPr id="27653" name="Picture 2" descr="C:\Documents and Settings\Administrator\桌面\4.webp.jpg"/>
          <p:cNvPicPr>
            <a:picLocks noChangeAspect="1"/>
          </p:cNvPicPr>
          <p:nvPr/>
        </p:nvPicPr>
        <p:blipFill>
          <a:blip r:embed="rId3"/>
          <a:stretch>
            <a:fillRect/>
          </a:stretch>
        </p:blipFill>
        <p:spPr>
          <a:xfrm>
            <a:off x="179388" y="620713"/>
            <a:ext cx="8785225" cy="52562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down)">
                                      <p:cBhvr>
                                        <p:cTn id="7" dur="500"/>
                                        <p:tgtEl>
                                          <p:spTgt spid="2765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7653"/>
                                        </p:tgtEl>
                                        <p:attrNameLst>
                                          <p:attrName>style.visibility</p:attrName>
                                        </p:attrNameLst>
                                      </p:cBhvr>
                                      <p:to>
                                        <p:strVal val="visible"/>
                                      </p:to>
                                    </p:set>
                                    <p:animEffect transition="in" filter="strips(downLeft)">
                                      <p:cBhvr>
                                        <p:cTn id="12"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内容占位符 3"/>
          <p:cNvPicPr>
            <a:picLocks noGrp="1" noChangeAspect="1"/>
          </p:cNvPicPr>
          <p:nvPr>
            <p:ph idx="4294967295"/>
          </p:nvPr>
        </p:nvPicPr>
        <p:blipFill>
          <a:blip r:embed="rId1"/>
          <a:srcRect/>
          <a:stretch>
            <a:fillRect/>
          </a:stretch>
        </p:blipFill>
        <p:spPr>
          <a:xfrm>
            <a:off x="4373563" y="1052513"/>
            <a:ext cx="4321175" cy="5329237"/>
          </a:xfrm>
        </p:spPr>
      </p:pic>
      <p:pic>
        <p:nvPicPr>
          <p:cNvPr id="96259" name="图片 5"/>
          <p:cNvPicPr>
            <a:picLocks noChangeAspect="1"/>
          </p:cNvPicPr>
          <p:nvPr/>
        </p:nvPicPr>
        <p:blipFill>
          <a:blip r:embed="rId2"/>
          <a:stretch>
            <a:fillRect/>
          </a:stretch>
        </p:blipFill>
        <p:spPr>
          <a:xfrm>
            <a:off x="107950" y="1052513"/>
            <a:ext cx="4248150" cy="5329237"/>
          </a:xfrm>
          <a:prstGeom prst="rect">
            <a:avLst/>
          </a:prstGeom>
          <a:noFill/>
          <a:ln w="9525">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矩形 1"/>
          <p:cNvSpPr/>
          <p:nvPr/>
        </p:nvSpPr>
        <p:spPr>
          <a:xfrm>
            <a:off x="0" y="6021388"/>
            <a:ext cx="9144000" cy="892175"/>
          </a:xfrm>
          <a:prstGeom prst="rect">
            <a:avLst/>
          </a:prstGeom>
          <a:noFill/>
          <a:ln w="9525">
            <a:noFill/>
          </a:ln>
        </p:spPr>
        <p:txBody>
          <a:bodyPr>
            <a:spAutoFit/>
          </a:bodyPr>
          <a:lstStyle/>
          <a:p>
            <a:pPr eaLnBrk="1" hangingPunct="1"/>
            <a:r>
              <a:rPr lang="en-US" altLang="zh-CN" sz="2800" dirty="0">
                <a:solidFill>
                  <a:srgbClr val="FF0000"/>
                </a:solidFill>
                <a:latin typeface="微软雅黑" panose="020B0503020204020204" pitchFamily="34" charset="-122"/>
              </a:rPr>
              <a:t>    2021</a:t>
            </a:r>
            <a:r>
              <a:rPr lang="zh-CN" altLang="en-US" sz="2800" dirty="0">
                <a:solidFill>
                  <a:srgbClr val="FF0000"/>
                </a:solidFill>
                <a:latin typeface="微软雅黑" panose="020B0503020204020204" pitchFamily="34" charset="-122"/>
              </a:rPr>
              <a:t>年</a:t>
            </a:r>
            <a:r>
              <a:rPr lang="en-US" altLang="zh-CN" sz="2800" dirty="0">
                <a:solidFill>
                  <a:srgbClr val="FF0000"/>
                </a:solidFill>
                <a:latin typeface="微软雅黑" panose="020B0503020204020204" pitchFamily="34" charset="-122"/>
              </a:rPr>
              <a:t>6</a:t>
            </a:r>
            <a:r>
              <a:rPr lang="zh-CN" altLang="en-US" sz="2800" dirty="0">
                <a:solidFill>
                  <a:srgbClr val="FF0000"/>
                </a:solidFill>
                <a:latin typeface="微软雅黑" panose="020B0503020204020204" pitchFamily="34" charset="-122"/>
              </a:rPr>
              <a:t>月</a:t>
            </a:r>
            <a:r>
              <a:rPr lang="en-US" altLang="zh-CN" sz="2800" dirty="0">
                <a:solidFill>
                  <a:srgbClr val="FF0000"/>
                </a:solidFill>
                <a:latin typeface="微软雅黑" panose="020B0503020204020204" pitchFamily="34" charset="-122"/>
              </a:rPr>
              <a:t>13</a:t>
            </a:r>
            <a:r>
              <a:rPr lang="zh-CN" altLang="en-US" sz="2800" dirty="0">
                <a:solidFill>
                  <a:srgbClr val="FF0000"/>
                </a:solidFill>
                <a:latin typeface="微软雅黑" panose="020B0503020204020204" pitchFamily="34" charset="-122"/>
              </a:rPr>
              <a:t>日湖北十堰燃气爆炸</a:t>
            </a:r>
            <a:r>
              <a:rPr lang="en-US" altLang="zh-CN" sz="2800" dirty="0">
                <a:solidFill>
                  <a:srgbClr val="FF0000"/>
                </a:solidFill>
                <a:latin typeface="微软雅黑" panose="020B0503020204020204" pitchFamily="34" charset="-122"/>
              </a:rPr>
              <a:t>25</a:t>
            </a:r>
            <a:r>
              <a:rPr lang="zh-CN" altLang="en-US" sz="2800" dirty="0">
                <a:solidFill>
                  <a:srgbClr val="FF0000"/>
                </a:solidFill>
                <a:latin typeface="微软雅黑" panose="020B0503020204020204" pitchFamily="34" charset="-122"/>
              </a:rPr>
              <a:t>死</a:t>
            </a:r>
            <a:r>
              <a:rPr lang="en-US" altLang="zh-CN" sz="2800" dirty="0">
                <a:solidFill>
                  <a:srgbClr val="FF0000"/>
                </a:solidFill>
                <a:latin typeface="微软雅黑" panose="020B0503020204020204" pitchFamily="34" charset="-122"/>
              </a:rPr>
              <a:t>150</a:t>
            </a:r>
            <a:r>
              <a:rPr lang="zh-CN" altLang="en-US" sz="2800" dirty="0">
                <a:solidFill>
                  <a:srgbClr val="FF0000"/>
                </a:solidFill>
                <a:latin typeface="微软雅黑" panose="020B0503020204020204" pitchFamily="34" charset="-122"/>
              </a:rPr>
              <a:t>多人受伤</a:t>
            </a:r>
            <a:endParaRPr lang="zh-CN" altLang="en-US" sz="2800" dirty="0">
              <a:solidFill>
                <a:srgbClr val="FF0000"/>
              </a:solidFill>
              <a:latin typeface="微软雅黑" panose="020B0503020204020204" pitchFamily="34" charset="-122"/>
            </a:endParaRPr>
          </a:p>
          <a:p>
            <a:pPr eaLnBrk="1" hangingPunct="1"/>
            <a:endParaRPr lang="zh-CN" altLang="en-US" sz="2400" dirty="0">
              <a:solidFill>
                <a:srgbClr val="FF0000"/>
              </a:solidFill>
              <a:latin typeface="Arial" panose="020B0604020202020204" pitchFamily="34" charset="0"/>
              <a:ea typeface="宋体" panose="02010600030101010101" pitchFamily="2" charset="-122"/>
            </a:endParaRPr>
          </a:p>
        </p:txBody>
      </p:sp>
      <p:pic>
        <p:nvPicPr>
          <p:cNvPr id="100355" name="Picture 2" descr="C:\Users\Administrator\Desktop\3.webp.jpg"/>
          <p:cNvPicPr>
            <a:picLocks noChangeAspect="1"/>
          </p:cNvPicPr>
          <p:nvPr/>
        </p:nvPicPr>
        <p:blipFill>
          <a:blip r:embed="rId1"/>
          <a:stretch>
            <a:fillRect/>
          </a:stretch>
        </p:blipFill>
        <p:spPr>
          <a:xfrm>
            <a:off x="468313" y="1000125"/>
            <a:ext cx="8424862" cy="4949825"/>
          </a:xfrm>
          <a:prstGeom prst="rect">
            <a:avLst/>
          </a:prstGeom>
          <a:noFill/>
          <a:ln w="9525">
            <a:noFill/>
          </a:ln>
        </p:spPr>
      </p:pic>
      <p:grpSp>
        <p:nvGrpSpPr>
          <p:cNvPr id="100356" name="组合 6"/>
          <p:cNvGrpSpPr>
            <a:grpSpLocks noChangeAspect="1"/>
          </p:cNvGrpSpPr>
          <p:nvPr/>
        </p:nvGrpSpPr>
        <p:grpSpPr>
          <a:xfrm>
            <a:off x="539750" y="836613"/>
            <a:ext cx="8496300" cy="5184775"/>
            <a:chOff x="0" y="0"/>
            <a:chExt cx="8496605" cy="5184576"/>
          </a:xfrm>
        </p:grpSpPr>
        <p:pic>
          <p:nvPicPr>
            <p:cNvPr id="100358" name="Picture 3" descr="C:\Users\Administrator\Desktop\1.webp.jpg"/>
            <p:cNvPicPr>
              <a:picLocks noChangeAspect="1"/>
            </p:cNvPicPr>
            <p:nvPr/>
          </p:nvPicPr>
          <p:blipFill>
            <a:blip r:embed="rId2"/>
            <a:stretch>
              <a:fillRect/>
            </a:stretch>
          </p:blipFill>
          <p:spPr>
            <a:xfrm>
              <a:off x="4752528" y="0"/>
              <a:ext cx="3672408" cy="2376264"/>
            </a:xfrm>
            <a:prstGeom prst="rect">
              <a:avLst/>
            </a:prstGeom>
            <a:noFill/>
            <a:ln w="9525">
              <a:noFill/>
            </a:ln>
          </p:spPr>
        </p:pic>
        <p:pic>
          <p:nvPicPr>
            <p:cNvPr id="100359" name="Picture 4" descr="C:\Users\Administrator\Desktop\2.webp.jpg"/>
            <p:cNvPicPr>
              <a:picLocks noChangeAspect="1"/>
            </p:cNvPicPr>
            <p:nvPr/>
          </p:nvPicPr>
          <p:blipFill>
            <a:blip r:embed="rId3"/>
            <a:stretch>
              <a:fillRect/>
            </a:stretch>
          </p:blipFill>
          <p:spPr>
            <a:xfrm>
              <a:off x="0" y="72008"/>
              <a:ext cx="4752528" cy="5112568"/>
            </a:xfrm>
            <a:prstGeom prst="rect">
              <a:avLst/>
            </a:prstGeom>
            <a:noFill/>
            <a:ln w="9525">
              <a:noFill/>
            </a:ln>
          </p:spPr>
        </p:pic>
        <p:pic>
          <p:nvPicPr>
            <p:cNvPr id="100360" name="Picture 5" descr="C:\Users\Administrator\Desktop\4.webp.jpg"/>
            <p:cNvPicPr>
              <a:picLocks noChangeAspect="1"/>
            </p:cNvPicPr>
            <p:nvPr/>
          </p:nvPicPr>
          <p:blipFill>
            <a:blip r:embed="rId4"/>
            <a:stretch>
              <a:fillRect/>
            </a:stretch>
          </p:blipFill>
          <p:spPr>
            <a:xfrm>
              <a:off x="4752528" y="2376264"/>
              <a:ext cx="3744077" cy="2808312"/>
            </a:xfrm>
            <a:prstGeom prst="rect">
              <a:avLst/>
            </a:prstGeom>
            <a:noFill/>
            <a:ln w="9525">
              <a:noFill/>
            </a:ln>
          </p:spPr>
        </p:pic>
      </p:grpSp>
      <p:pic>
        <p:nvPicPr>
          <p:cNvPr id="26632" name="Picture 7" descr="C:\Users\Administrator\Desktop\6.webp.jpg"/>
          <p:cNvPicPr>
            <a:picLocks noChangeAspect="1"/>
          </p:cNvPicPr>
          <p:nvPr/>
        </p:nvPicPr>
        <p:blipFill>
          <a:blip r:embed="rId5"/>
          <a:stretch>
            <a:fillRect/>
          </a:stretch>
        </p:blipFill>
        <p:spPr>
          <a:xfrm>
            <a:off x="539750" y="836613"/>
            <a:ext cx="8424863" cy="52133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32"/>
                                        </p:tgtEl>
                                        <p:attrNameLst>
                                          <p:attrName>style.visibility</p:attrName>
                                        </p:attrNameLst>
                                      </p:cBhvr>
                                      <p:to>
                                        <p:strVal val="visible"/>
                                      </p:to>
                                    </p:set>
                                    <p:animEffect transition="in" filter="dissolve">
                                      <p:cBhvr>
                                        <p:cTn id="7" dur="5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对象 2"/>
          <p:cNvGraphicFramePr>
            <a:graphicFrameLocks noChangeAspect="1"/>
          </p:cNvGraphicFramePr>
          <p:nvPr/>
        </p:nvGraphicFramePr>
        <p:xfrm>
          <a:off x="323850" y="1052513"/>
          <a:ext cx="8497888" cy="5111750"/>
        </p:xfrm>
        <a:graphic>
          <a:graphicData uri="http://schemas.openxmlformats.org/presentationml/2006/ole">
            <mc:AlternateContent xmlns:mc="http://schemas.openxmlformats.org/markup-compatibility/2006">
              <mc:Choice xmlns:v="urn:schemas-microsoft-com:vml" Requires="v">
                <p:oleObj spid="_x0000_s4099" name="" r:id="rId1" imgW="78740" imgH="78740" progId="">
                  <p:embed/>
                </p:oleObj>
              </mc:Choice>
              <mc:Fallback>
                <p:oleObj name="" r:id="rId1" imgW="78740" imgH="78740" progId="">
                  <p:embed/>
                  <p:pic>
                    <p:nvPicPr>
                      <p:cNvPr id="0" name="图片 3078"/>
                      <p:cNvPicPr/>
                      <p:nvPr/>
                    </p:nvPicPr>
                    <p:blipFill>
                      <a:blip r:embed="rId2"/>
                      <a:stretch>
                        <a:fillRect/>
                      </a:stretch>
                    </p:blipFill>
                    <p:spPr>
                      <a:xfrm>
                        <a:off x="323850" y="1052513"/>
                        <a:ext cx="8497888" cy="5111750"/>
                      </a:xfrm>
                      <a:prstGeom prst="rect">
                        <a:avLst/>
                      </a:prstGeom>
                      <a:noFill/>
                      <a:ln w="38100">
                        <a:noFill/>
                        <a:miter/>
                      </a:ln>
                    </p:spPr>
                  </p:pic>
                </p:oleObj>
              </mc:Fallback>
            </mc:AlternateContent>
          </a:graphicData>
        </a:graphic>
      </p:graphicFrame>
      <p:pic>
        <p:nvPicPr>
          <p:cNvPr id="98307" name="Picture 3" descr="管道煤气起火"/>
          <p:cNvPicPr>
            <a:picLocks noChangeAspect="1"/>
          </p:cNvPicPr>
          <p:nvPr/>
        </p:nvPicPr>
        <p:blipFill>
          <a:blip r:embed="rId3"/>
          <a:srcRect l="8264" t="4861" b="4861"/>
          <a:stretch>
            <a:fillRect/>
          </a:stretch>
        </p:blipFill>
        <p:spPr>
          <a:xfrm>
            <a:off x="323850" y="1052513"/>
            <a:ext cx="8532813" cy="5472112"/>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checkerboard(across)">
                                      <p:cBhvr>
                                        <p:cTn id="7"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55880" y="5949315"/>
            <a:ext cx="9255760" cy="721360"/>
          </a:xfrm>
        </p:spPr>
        <p:txBody>
          <a:bodyPr/>
          <a:p>
            <a:r>
              <a:rPr lang="en-US" altLang="zh-CN" sz="4000" b="1">
                <a:latin typeface="微软雅黑" panose="020B0503020204020204" pitchFamily="34" charset="-122"/>
                <a:ea typeface="微软雅黑" panose="020B0503020204020204" pitchFamily="34" charset="-122"/>
                <a:cs typeface="微软雅黑" panose="020B0503020204020204" pitchFamily="34" charset="-122"/>
              </a:rPr>
              <a:t>10.30</a:t>
            </a:r>
            <a:r>
              <a:rPr lang="zh-CN" sz="4000" b="1">
                <a:latin typeface="微软雅黑" panose="020B0503020204020204" pitchFamily="34" charset="-122"/>
                <a:ea typeface="微软雅黑" panose="020B0503020204020204" pitchFamily="34" charset="-122"/>
                <a:cs typeface="微软雅黑" panose="020B0503020204020204" pitchFamily="34" charset="-122"/>
              </a:rPr>
              <a:t>印度吊桥坍塌</a:t>
            </a:r>
            <a:r>
              <a:rPr lang="en-US" altLang="zh-CN" sz="4000" b="1">
                <a:latin typeface="微软雅黑" panose="020B0503020204020204" pitchFamily="34" charset="-122"/>
                <a:ea typeface="微软雅黑" panose="020B0503020204020204" pitchFamily="34" charset="-122"/>
                <a:cs typeface="微软雅黑" panose="020B0503020204020204" pitchFamily="34" charset="-122"/>
              </a:rPr>
              <a:t>141</a:t>
            </a:r>
            <a:r>
              <a:rPr lang="zh-CN" altLang="en-US" sz="4000" b="1">
                <a:latin typeface="微软雅黑" panose="020B0503020204020204" pitchFamily="34" charset="-122"/>
                <a:ea typeface="微软雅黑" panose="020B0503020204020204" pitchFamily="34" charset="-122"/>
                <a:cs typeface="微软雅黑" panose="020B0503020204020204" pitchFamily="34" charset="-122"/>
              </a:rPr>
              <a:t>人死亡</a:t>
            </a:r>
            <a:endParaRPr lang="zh-CN" altLang="en-US" sz="4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4" name="图片 103"/>
          <p:cNvPicPr/>
          <p:nvPr/>
        </p:nvPicPr>
        <p:blipFill>
          <a:blip r:embed="rId1"/>
          <a:stretch>
            <a:fillRect/>
          </a:stretch>
        </p:blipFill>
        <p:spPr>
          <a:xfrm>
            <a:off x="107950" y="836930"/>
            <a:ext cx="8779510" cy="4987290"/>
          </a:xfrm>
          <a:prstGeom prst="rect">
            <a:avLst/>
          </a:prstGeom>
          <a:noFill/>
          <a:ln w="9525">
            <a:noFill/>
          </a:ln>
        </p:spPr>
      </p:pic>
      <p:pic>
        <p:nvPicPr>
          <p:cNvPr id="105" name="图片 104"/>
          <p:cNvPicPr/>
          <p:nvPr/>
        </p:nvPicPr>
        <p:blipFill>
          <a:blip r:embed="rId2"/>
          <a:stretch>
            <a:fillRect/>
          </a:stretch>
        </p:blipFill>
        <p:spPr>
          <a:xfrm>
            <a:off x="107950" y="836930"/>
            <a:ext cx="8779510" cy="4940300"/>
          </a:xfrm>
          <a:prstGeom prst="rect">
            <a:avLst/>
          </a:prstGeom>
          <a:noFill/>
          <a:ln w="9525">
            <a:noFill/>
          </a:ln>
        </p:spPr>
      </p:pic>
      <p:pic>
        <p:nvPicPr>
          <p:cNvPr id="100" name="图片 99"/>
          <p:cNvPicPr/>
          <p:nvPr/>
        </p:nvPicPr>
        <p:blipFill>
          <a:blip r:embed="rId3"/>
          <a:stretch>
            <a:fillRect/>
          </a:stretch>
        </p:blipFill>
        <p:spPr>
          <a:xfrm>
            <a:off x="2124075" y="822325"/>
            <a:ext cx="5458460" cy="49688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blinds(horizontal)">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linds(horizontal)">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IMG_6023"/>
          <p:cNvPicPr>
            <a:picLocks noChangeAspect="1"/>
          </p:cNvPicPr>
          <p:nvPr/>
        </p:nvPicPr>
        <p:blipFill>
          <a:blip r:embed="rId1"/>
          <a:stretch>
            <a:fillRect/>
          </a:stretch>
        </p:blipFill>
        <p:spPr>
          <a:xfrm>
            <a:off x="395288" y="1052513"/>
            <a:ext cx="8353425" cy="5256212"/>
          </a:xfrm>
          <a:prstGeom prst="rect">
            <a:avLst/>
          </a:prstGeom>
          <a:noFill/>
          <a:ln w="9525">
            <a:noFill/>
          </a:ln>
        </p:spPr>
      </p:pic>
      <p:pic>
        <p:nvPicPr>
          <p:cNvPr id="99331" name="Picture 3" descr="IMG_6022"/>
          <p:cNvPicPr>
            <a:picLocks noChangeAspect="1"/>
          </p:cNvPicPr>
          <p:nvPr/>
        </p:nvPicPr>
        <p:blipFill>
          <a:blip r:embed="rId2"/>
          <a:stretch>
            <a:fillRect/>
          </a:stretch>
        </p:blipFill>
        <p:spPr>
          <a:xfrm>
            <a:off x="395288" y="1052513"/>
            <a:ext cx="8353425" cy="5256212"/>
          </a:xfrm>
          <a:prstGeom prst="rect">
            <a:avLst/>
          </a:prstGeom>
          <a:noFill/>
          <a:ln w="9525">
            <a:noFill/>
          </a:ln>
        </p:spPr>
      </p:pic>
      <p:pic>
        <p:nvPicPr>
          <p:cNvPr id="99332" name="Picture 4" descr="IMG_9596"/>
          <p:cNvPicPr>
            <a:picLocks noChangeAspect="1"/>
          </p:cNvPicPr>
          <p:nvPr/>
        </p:nvPicPr>
        <p:blipFill>
          <a:blip r:embed="rId3"/>
          <a:stretch>
            <a:fillRect/>
          </a:stretch>
        </p:blipFill>
        <p:spPr>
          <a:xfrm>
            <a:off x="179388" y="981075"/>
            <a:ext cx="8750300" cy="546893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9331"/>
                                        </p:tgtEl>
                                        <p:attrNameLst>
                                          <p:attrName>style.visibility</p:attrName>
                                        </p:attrNameLst>
                                      </p:cBhvr>
                                      <p:to>
                                        <p:strVal val="visible"/>
                                      </p:to>
                                    </p:set>
                                    <p:animEffect transition="in" filter="dissolve">
                                      <p:cBhvr>
                                        <p:cTn id="7" dur="500"/>
                                        <p:tgtEl>
                                          <p:spTgt spid="9933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9332"/>
                                        </p:tgtEl>
                                        <p:attrNameLst>
                                          <p:attrName>style.visibility</p:attrName>
                                        </p:attrNameLst>
                                      </p:cBhvr>
                                      <p:to>
                                        <p:strVal val="visible"/>
                                      </p:to>
                                    </p:set>
                                    <p:animEffect transition="in" filter="checkerboard(across)">
                                      <p:cBhvr>
                                        <p:cTn id="12" dur="5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p:cNvSpPr>
          <p:nvPr>
            <p:ph type="title" idx="4294967295"/>
          </p:nvPr>
        </p:nvSpPr>
        <p:spPr>
          <a:xfrm>
            <a:off x="539750" y="5661025"/>
            <a:ext cx="7772400" cy="576263"/>
          </a:xfrm>
        </p:spPr>
        <p:txBody>
          <a:bodyPr vert="horz" wrap="square" lIns="91440" tIns="45720" rIns="91440" bIns="45720" anchor="ctr" anchorCtr="0"/>
          <a:lstStyle/>
          <a:p>
            <a:r>
              <a:rPr lang="zh-CN" altLang="en-US" sz="3200" b="1" dirty="0"/>
              <a:t>煤  气  瓶  起  火  如  何  扑  救</a:t>
            </a:r>
            <a:endParaRPr lang="zh-CN" altLang="en-US" sz="3200" b="1" dirty="0"/>
          </a:p>
        </p:txBody>
      </p:sp>
      <p:graphicFrame>
        <p:nvGraphicFramePr>
          <p:cNvPr id="174082" name="Object 3"/>
          <p:cNvGraphicFramePr>
            <a:graphicFrameLocks noGrp="1"/>
          </p:cNvGraphicFramePr>
          <p:nvPr>
            <p:ph idx="4294967295"/>
          </p:nvPr>
        </p:nvGraphicFramePr>
        <p:xfrm>
          <a:off x="4716463" y="1916113"/>
          <a:ext cx="4105275" cy="3311525"/>
        </p:xfrm>
        <a:graphic>
          <a:graphicData uri="http://schemas.openxmlformats.org/presentationml/2006/ole">
            <mc:AlternateContent xmlns:mc="http://schemas.openxmlformats.org/markup-compatibility/2006">
              <mc:Choice xmlns:v="urn:schemas-microsoft-com:vml" Requires="v">
                <p:oleObj spid="_x0000_s10243" name="" r:id="rId1" imgW="4572000" imgH="3429000" progId="PowerPoint.Slide.8">
                  <p:embed/>
                </p:oleObj>
              </mc:Choice>
              <mc:Fallback>
                <p:oleObj name="" r:id="rId1" imgW="4572000" imgH="3429000" progId="PowerPoint.Slide.8">
                  <p:embed/>
                  <p:pic>
                    <p:nvPicPr>
                      <p:cNvPr id="0" name="Object 3"/>
                      <p:cNvPicPr/>
                      <p:nvPr/>
                    </p:nvPicPr>
                    <p:blipFill>
                      <a:blip r:embed="rId2"/>
                      <a:srcRect l="58032" t="53543" r="3543" b="3360"/>
                      <a:stretch>
                        <a:fillRect/>
                      </a:stretch>
                    </p:blipFill>
                    <p:spPr>
                      <a:xfrm>
                        <a:off x="4716463" y="1916113"/>
                        <a:ext cx="4105275" cy="3311525"/>
                      </a:xfrm>
                      <a:prstGeom prst="rect">
                        <a:avLst/>
                      </a:prstGeom>
                      <a:noFill/>
                      <a:ln w="38100">
                        <a:miter/>
                      </a:ln>
                    </p:spPr>
                  </p:pic>
                </p:oleObj>
              </mc:Fallback>
            </mc:AlternateContent>
          </a:graphicData>
        </a:graphic>
      </p:graphicFrame>
      <p:pic>
        <p:nvPicPr>
          <p:cNvPr id="174083" name="Picture 4" descr="3333"/>
          <p:cNvPicPr>
            <a:picLocks noGrp="1"/>
          </p:cNvPicPr>
          <p:nvPr>
            <p:ph type="body" idx="4294967295"/>
          </p:nvPr>
        </p:nvPicPr>
        <p:blipFill>
          <a:blip r:embed="rId3"/>
          <a:srcRect t="2625" r="2147" b="-394"/>
          <a:stretch>
            <a:fillRect/>
          </a:stretch>
        </p:blipFill>
        <p:spPr>
          <a:xfrm>
            <a:off x="179388" y="1125538"/>
            <a:ext cx="4537075" cy="3375025"/>
          </a:xfrm>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湘安水基灭煤气.wmv">
            <a:hlinkClick r:id="" action="ppaction://media"/>
          </p:cNvPr>
          <p:cNvPicPr>
            <a:picLocks noRot="1" noChangeAspect="1"/>
          </p:cNvPicPr>
          <p:nvPr>
            <a:videoFile r:link="rId1"/>
            <p:extLst>
              <p:ext uri="{DAA4B4D4-6D71-4841-9C94-3DE7FCFB9230}">
                <p14:media xmlns:p14="http://schemas.microsoft.com/office/powerpoint/2010/main" r:link="rId2"/>
              </p:ext>
            </p:extLst>
          </p:nvPr>
        </p:nvPicPr>
        <p:blipFill>
          <a:blip r:embed="rId3"/>
          <a:stretch>
            <a:fillRect/>
          </a:stretch>
        </p:blipFill>
        <p:spPr>
          <a:xfrm>
            <a:off x="900113" y="944563"/>
            <a:ext cx="7369175" cy="493236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23" fill="hold"/>
                                        <p:tgtEl>
                                          <p:spTgt spid="10137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1378"/>
                </p:tgtEl>
              </p:cMediaNode>
            </p:video>
            <p:seq concurrent="1" nextAc="seek">
              <p:cTn id="8" restart="whenNotActive" fill="hold" evtFilter="cancelBubble" nodeType="interactiveSeq">
                <p:stCondLst>
                  <p:cond evt="onClick" delay="0">
                    <p:tgtEl>
                      <p:spTgt spid="10137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378"/>
                                        </p:tgtEl>
                                      </p:cBhvr>
                                    </p:cmd>
                                  </p:childTnLst>
                                </p:cTn>
                              </p:par>
                            </p:childTnLst>
                          </p:cTn>
                        </p:par>
                      </p:childTnLst>
                    </p:cTn>
                  </p:par>
                </p:childTnLst>
              </p:cTn>
              <p:nextCondLst>
                <p:cond evt="onClick" delay="0">
                  <p:tgtEl>
                    <p:spTgt spid="101378"/>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5"/>
          <p:cNvSpPr/>
          <p:nvPr/>
        </p:nvSpPr>
        <p:spPr>
          <a:xfrm>
            <a:off x="0" y="981075"/>
            <a:ext cx="9144000" cy="509588"/>
          </a:xfrm>
          <a:prstGeom prst="rect">
            <a:avLst/>
          </a:prstGeom>
          <a:noFill/>
          <a:ln w="9525">
            <a:noFill/>
          </a:ln>
        </p:spPr>
        <p:txBody>
          <a:bodyPr lIns="80394" tIns="41802" rIns="80394" bIns="41802">
            <a:spAutoFit/>
          </a:bodyPr>
          <a:lstStyle/>
          <a:p>
            <a:pPr algn="ctr" defTabSz="821055" eaLnBrk="1" hangingPunct="1"/>
            <a:r>
              <a:rPr lang="zh-CN" altLang="en-US" sz="2800" dirty="0">
                <a:solidFill>
                  <a:srgbClr val="00FF00"/>
                </a:solidFill>
                <a:latin typeface="Times New Roman" panose="02020603050405020304" pitchFamily="18" charset="0"/>
                <a:ea typeface="宋体" panose="02010600030101010101" pitchFamily="2" charset="-122"/>
              </a:rPr>
              <a:t>发生在</a:t>
            </a:r>
            <a:r>
              <a:rPr lang="zh-CN" altLang="en-US" sz="2800" dirty="0">
                <a:solidFill>
                  <a:srgbClr val="FF0000"/>
                </a:solidFill>
                <a:latin typeface="Times New Roman" panose="02020603050405020304" pitchFamily="18" charset="0"/>
                <a:ea typeface="宋体" panose="02010600030101010101" pitchFamily="2" charset="-122"/>
              </a:rPr>
              <a:t>别人</a:t>
            </a:r>
            <a:r>
              <a:rPr lang="zh-CN" altLang="en-US" sz="2800" dirty="0">
                <a:solidFill>
                  <a:srgbClr val="00FF00"/>
                </a:solidFill>
                <a:latin typeface="Times New Roman" panose="02020603050405020304" pitchFamily="18" charset="0"/>
                <a:ea typeface="宋体" panose="02010600030101010101" pitchFamily="2" charset="-122"/>
              </a:rPr>
              <a:t>身上的事情叫</a:t>
            </a:r>
            <a:r>
              <a:rPr lang="zh-CN" altLang="en-US" sz="2800" dirty="0">
                <a:solidFill>
                  <a:srgbClr val="FF0000"/>
                </a:solidFill>
                <a:latin typeface="Times New Roman" panose="02020603050405020304" pitchFamily="18" charset="0"/>
                <a:ea typeface="宋体" panose="02010600030101010101" pitchFamily="2" charset="-122"/>
              </a:rPr>
              <a:t>故事</a:t>
            </a:r>
            <a:r>
              <a:rPr lang="zh-CN" altLang="en-US" sz="2800" dirty="0">
                <a:solidFill>
                  <a:schemeClr val="tx2"/>
                </a:solidFill>
                <a:latin typeface="Times New Roman" panose="02020603050405020304" pitchFamily="18" charset="0"/>
                <a:ea typeface="宋体" panose="02010600030101010101" pitchFamily="2" charset="-122"/>
              </a:rPr>
              <a:t>  </a:t>
            </a:r>
            <a:r>
              <a:rPr lang="zh-CN" altLang="en-US" sz="2800" dirty="0">
                <a:solidFill>
                  <a:srgbClr val="00FF00"/>
                </a:solidFill>
                <a:latin typeface="Times New Roman" panose="02020603050405020304" pitchFamily="18" charset="0"/>
                <a:ea typeface="宋体" panose="02010600030101010101" pitchFamily="2" charset="-122"/>
              </a:rPr>
              <a:t>发生在</a:t>
            </a:r>
            <a:r>
              <a:rPr lang="zh-CN" altLang="en-US" sz="2800" dirty="0">
                <a:solidFill>
                  <a:srgbClr val="FF0000"/>
                </a:solidFill>
                <a:latin typeface="Times New Roman" panose="02020603050405020304" pitchFamily="18" charset="0"/>
                <a:ea typeface="宋体" panose="02010600030101010101" pitchFamily="2" charset="-122"/>
              </a:rPr>
              <a:t>自己</a:t>
            </a:r>
            <a:r>
              <a:rPr lang="zh-CN" altLang="en-US" sz="2800" dirty="0">
                <a:solidFill>
                  <a:srgbClr val="00FF00"/>
                </a:solidFill>
                <a:latin typeface="Times New Roman" panose="02020603050405020304" pitchFamily="18" charset="0"/>
                <a:ea typeface="宋体" panose="02010600030101010101" pitchFamily="2" charset="-122"/>
              </a:rPr>
              <a:t>身上的叫</a:t>
            </a:r>
            <a:r>
              <a:rPr lang="zh-CN" altLang="en-US" sz="2800" dirty="0">
                <a:solidFill>
                  <a:srgbClr val="FF0000"/>
                </a:solidFill>
                <a:latin typeface="Times New Roman" panose="02020603050405020304" pitchFamily="18" charset="0"/>
                <a:ea typeface="宋体" panose="02010600030101010101" pitchFamily="2" charset="-122"/>
              </a:rPr>
              <a:t>事故</a:t>
            </a:r>
            <a:endParaRPr lang="zh-CN" altLang="en-US" sz="2800" dirty="0">
              <a:solidFill>
                <a:srgbClr val="FF0000"/>
              </a:solidFill>
              <a:latin typeface="Times New Roman" panose="02020603050405020304" pitchFamily="18" charset="0"/>
              <a:ea typeface="宋体" panose="02010600030101010101" pitchFamily="2" charset="-122"/>
            </a:endParaRPr>
          </a:p>
        </p:txBody>
      </p:sp>
      <p:pic>
        <p:nvPicPr>
          <p:cNvPr id="105475" name="Picture 4" descr="C:\Users\Administrator\Desktop\微信截图_20210429125010.png"/>
          <p:cNvPicPr>
            <a:picLocks noChangeAspect="1"/>
          </p:cNvPicPr>
          <p:nvPr/>
        </p:nvPicPr>
        <p:blipFill>
          <a:blip r:embed="rId1"/>
          <a:stretch>
            <a:fillRect/>
          </a:stretch>
        </p:blipFill>
        <p:spPr>
          <a:xfrm>
            <a:off x="323850" y="1484313"/>
            <a:ext cx="8496300" cy="4897437"/>
          </a:xfrm>
          <a:prstGeom prst="rect">
            <a:avLst/>
          </a:prstGeom>
          <a:noFill/>
          <a:ln w="9525">
            <a:noFill/>
          </a:ln>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图片 10" descr="微信图片_20190325161041"/>
          <p:cNvPicPr>
            <a:picLocks noChangeAspect="1"/>
          </p:cNvPicPr>
          <p:nvPr/>
        </p:nvPicPr>
        <p:blipFill>
          <a:blip r:embed="rId1"/>
          <a:stretch>
            <a:fillRect/>
          </a:stretch>
        </p:blipFill>
        <p:spPr>
          <a:xfrm>
            <a:off x="617538" y="1962150"/>
            <a:ext cx="7543800" cy="4403725"/>
          </a:xfrm>
          <a:prstGeom prst="rect">
            <a:avLst/>
          </a:prstGeom>
          <a:noFill/>
          <a:ln w="9525">
            <a:noFill/>
          </a:ln>
        </p:spPr>
      </p:pic>
      <p:sp>
        <p:nvSpPr>
          <p:cNvPr id="106499" name="灯片编号占位符 25"/>
          <p:cNvSpPr>
            <a:spLocks noGrp="1"/>
          </p:cNvSpPr>
          <p:nvPr/>
        </p:nvSpPr>
        <p:spPr>
          <a:xfrm>
            <a:off x="3543300" y="6545263"/>
            <a:ext cx="2057400" cy="153987"/>
          </a:xfrm>
          <a:prstGeom prst="rect">
            <a:avLst/>
          </a:prstGeom>
          <a:noFill/>
          <a:ln w="9525">
            <a:noFill/>
          </a:ln>
        </p:spPr>
        <p:txBody>
          <a:bodyPr lIns="0" tIns="0" rIns="0" bIns="0" anchor="ctr" anchorCtr="0">
            <a:spAutoFit/>
          </a:bodyPr>
          <a:lstStyle/>
          <a:p>
            <a:pPr algn="ctr" defTabSz="457200" eaLnBrk="1" hangingPunct="1"/>
            <a:fld id="{9A0DB2DC-4C9A-4742-B13C-FB6460FD3503}" type="slidenum">
              <a:rPr lang="en-US" altLang="zh-CN" sz="1000" dirty="0">
                <a:solidFill>
                  <a:srgbClr val="0D0D0D"/>
                </a:solidFill>
                <a:latin typeface="Century Gothic" panose="020B0502020202020204" pitchFamily="2" charset="-122"/>
                <a:ea typeface="微软雅黑 Light" panose="020B0502040204020203" pitchFamily="34" charset="-122"/>
              </a:rPr>
            </a:fld>
            <a:endParaRPr lang="en-US" altLang="zh-CN" sz="1000" dirty="0">
              <a:solidFill>
                <a:srgbClr val="0D0D0D"/>
              </a:solidFill>
              <a:latin typeface="Century Gothic" panose="020B0502020202020204" pitchFamily="2" charset="-122"/>
              <a:ea typeface="微软雅黑 Light" panose="020B0502040204020203" pitchFamily="34" charset="-122"/>
            </a:endParaRPr>
          </a:p>
        </p:txBody>
      </p:sp>
      <p:sp>
        <p:nvSpPr>
          <p:cNvPr id="106500" name="文本框 5"/>
          <p:cNvSpPr txBox="1"/>
          <p:nvPr/>
        </p:nvSpPr>
        <p:spPr>
          <a:xfrm>
            <a:off x="219075" y="1296988"/>
            <a:ext cx="2262188" cy="830262"/>
          </a:xfrm>
          <a:prstGeom prst="rect">
            <a:avLst/>
          </a:prstGeom>
          <a:noFill/>
          <a:ln w="9525">
            <a:noFill/>
          </a:ln>
        </p:spPr>
        <p:txBody>
          <a:bodyPr>
            <a:spAutoFit/>
          </a:bodyPr>
          <a:lstStyle/>
          <a:p>
            <a:pPr algn="ctr">
              <a:lnSpc>
                <a:spcPct val="150000"/>
              </a:lnSpc>
            </a:pPr>
            <a:r>
              <a:rPr lang="en-US" altLang="en-US" sz="3200" dirty="0">
                <a:solidFill>
                  <a:srgbClr val="FF0000"/>
                </a:solidFill>
                <a:latin typeface="微软雅黑" panose="020B0503020204020204" pitchFamily="34" charset="-122"/>
                <a:sym typeface="+mn-ea"/>
              </a:rPr>
              <a:t>1、报警</a:t>
            </a:r>
            <a:endParaRPr lang="en-US" altLang="en-US" sz="3200" dirty="0">
              <a:solidFill>
                <a:srgbClr val="FF0000"/>
              </a:solidFill>
              <a:latin typeface="微软雅黑" panose="020B0503020204020204" pitchFamily="34" charset="-122"/>
              <a:sym typeface="+mn-ea"/>
            </a:endParaRPr>
          </a:p>
        </p:txBody>
      </p:sp>
      <p:sp>
        <p:nvSpPr>
          <p:cNvPr id="106501" name="文本框 7"/>
          <p:cNvSpPr txBox="1"/>
          <p:nvPr/>
        </p:nvSpPr>
        <p:spPr>
          <a:xfrm>
            <a:off x="2916238" y="1511300"/>
            <a:ext cx="3384550" cy="584200"/>
          </a:xfrm>
          <a:prstGeom prst="rect">
            <a:avLst/>
          </a:prstGeom>
          <a:noFill/>
          <a:ln w="9525">
            <a:noFill/>
          </a:ln>
        </p:spPr>
        <p:txBody>
          <a:bodyPr>
            <a:spAutoFit/>
          </a:bodyPr>
          <a:lstStyle/>
          <a:p>
            <a:pPr algn="ctr">
              <a:spcBef>
                <a:spcPct val="50000"/>
              </a:spcBef>
            </a:pPr>
            <a:r>
              <a:rPr lang="en-US" altLang="zh-CN" sz="3200" dirty="0">
                <a:solidFill>
                  <a:srgbClr val="FF0000"/>
                </a:solidFill>
                <a:latin typeface="微软雅黑" panose="020B0503020204020204" pitchFamily="34" charset="-122"/>
              </a:rPr>
              <a:t>2、灭火（初期）</a:t>
            </a:r>
            <a:endParaRPr lang="en-US" altLang="zh-CN" sz="3200" dirty="0">
              <a:solidFill>
                <a:srgbClr val="FF0000"/>
              </a:solidFill>
              <a:latin typeface="微软雅黑" panose="020B0503020204020204" pitchFamily="34" charset="-122"/>
            </a:endParaRPr>
          </a:p>
        </p:txBody>
      </p:sp>
      <p:sp>
        <p:nvSpPr>
          <p:cNvPr id="106502" name="文本框 9"/>
          <p:cNvSpPr txBox="1"/>
          <p:nvPr/>
        </p:nvSpPr>
        <p:spPr>
          <a:xfrm>
            <a:off x="6565900" y="1511300"/>
            <a:ext cx="2262188" cy="584200"/>
          </a:xfrm>
          <a:prstGeom prst="rect">
            <a:avLst/>
          </a:prstGeom>
          <a:noFill/>
          <a:ln w="9525">
            <a:noFill/>
          </a:ln>
        </p:spPr>
        <p:txBody>
          <a:bodyPr>
            <a:spAutoFit/>
          </a:bodyPr>
          <a:lstStyle/>
          <a:p>
            <a:pPr algn="ctr">
              <a:spcBef>
                <a:spcPct val="50000"/>
              </a:spcBef>
            </a:pPr>
            <a:r>
              <a:rPr lang="en-US" altLang="zh-CN" sz="3200" dirty="0">
                <a:solidFill>
                  <a:srgbClr val="FF0000"/>
                </a:solidFill>
                <a:latin typeface="微软雅黑" panose="020B0503020204020204" pitchFamily="34" charset="-122"/>
              </a:rPr>
              <a:t>3、逃生</a:t>
            </a:r>
            <a:endParaRPr lang="en-US" altLang="zh-CN" sz="3200" dirty="0">
              <a:solidFill>
                <a:srgbClr val="FF0000"/>
              </a:solidFill>
              <a:latin typeface="微软雅黑" panose="020B0503020204020204" pitchFamily="34" charset="-122"/>
            </a:endParaRPr>
          </a:p>
        </p:txBody>
      </p:sp>
      <p:sp>
        <p:nvSpPr>
          <p:cNvPr id="106503" name="任意多边形: 形状 31"/>
          <p:cNvSpPr/>
          <p:nvPr/>
        </p:nvSpPr>
        <p:spPr>
          <a:xfrm flipH="1">
            <a:off x="0" y="0"/>
            <a:ext cx="9144000" cy="723900"/>
          </a:xfrm>
          <a:custGeom>
            <a:avLst/>
            <a:gdLst/>
            <a:ahLst/>
            <a:cxnLst>
              <a:cxn ang="0">
                <a:pos x="9144000" y="0"/>
              </a:cxn>
              <a:cxn ang="0">
                <a:pos x="2066925" y="0"/>
              </a:cxn>
              <a:cxn ang="0">
                <a:pos x="3" y="0"/>
              </a:cxn>
              <a:cxn ang="0">
                <a:pos x="0" y="0"/>
              </a:cxn>
              <a:cxn ang="0">
                <a:pos x="0" y="723900"/>
              </a:cxn>
              <a:cxn ang="0">
                <a:pos x="1490516" y="723900"/>
              </a:cxn>
              <a:cxn ang="0">
                <a:pos x="1528763" y="717550"/>
              </a:cxn>
              <a:cxn ang="0">
                <a:pos x="2065238" y="288000"/>
              </a:cxn>
              <a:cxn ang="0">
                <a:pos x="9144000" y="288000"/>
              </a:cxn>
            </a:cxnLst>
            <a:rect l="0" t="0" r="0" b="0"/>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lnTo>
                  <a:pt x="12192000" y="0"/>
                </a:lnTo>
                <a:close/>
              </a:path>
            </a:pathLst>
          </a:custGeom>
          <a:solidFill>
            <a:srgbClr val="D91313">
              <a:alpha val="100000"/>
            </a:srgbClr>
          </a:solidFill>
          <a:ln w="9525">
            <a:noFill/>
          </a:ln>
        </p:spPr>
        <p:txBody>
          <a:bodyPr/>
          <a:lstStyle/>
          <a:p>
            <a:endParaRPr lang="zh-CN" altLang="en-US"/>
          </a:p>
        </p:txBody>
      </p:sp>
      <p:sp>
        <p:nvSpPr>
          <p:cNvPr id="106504" name="矩形 33"/>
          <p:cNvSpPr/>
          <p:nvPr/>
        </p:nvSpPr>
        <p:spPr>
          <a:xfrm>
            <a:off x="0" y="6570663"/>
            <a:ext cx="9144000" cy="287337"/>
          </a:xfrm>
          <a:prstGeom prst="rect">
            <a:avLst/>
          </a:prstGeom>
          <a:solidFill>
            <a:srgbClr val="D91313"/>
          </a:solidFill>
          <a:ln w="9525">
            <a:noFill/>
          </a:ln>
        </p:spPr>
        <p:txBody>
          <a:bodyPr anchor="ctr" anchorCtr="0"/>
          <a:lstStyle/>
          <a:p>
            <a:pPr algn="ctr" eaLnBrk="1" hangingPunct="1"/>
            <a:endParaRPr lang="zh-CN" altLang="en-US" sz="1800" dirty="0">
              <a:solidFill>
                <a:srgbClr val="FFFFFF"/>
              </a:solidFill>
              <a:latin typeface="Arial" panose="020B0604020202020204" pitchFamily="34" charset="0"/>
            </a:endParaRPr>
          </a:p>
        </p:txBody>
      </p:sp>
      <p:pic>
        <p:nvPicPr>
          <p:cNvPr id="106505" name="文本框 36"/>
          <p:cNvPicPr/>
          <p:nvPr/>
        </p:nvPicPr>
        <p:blipFill>
          <a:blip r:embed="rId2"/>
          <a:stretch>
            <a:fillRect/>
          </a:stretch>
        </p:blipFill>
        <p:spPr>
          <a:xfrm>
            <a:off x="2974975" y="401638"/>
            <a:ext cx="8455025" cy="993775"/>
          </a:xfrm>
          <a:prstGeom prst="rect">
            <a:avLst/>
          </a:prstGeom>
          <a:noFill/>
          <a:ln w="9525">
            <a:noFill/>
          </a:ln>
        </p:spPr>
      </p:pic>
      <p:pic>
        <p:nvPicPr>
          <p:cNvPr id="106506" name="图片 1" descr="湘安"/>
          <p:cNvPicPr>
            <a:picLocks noChangeAspect="1"/>
          </p:cNvPicPr>
          <p:nvPr/>
        </p:nvPicPr>
        <p:blipFill>
          <a:blip r:embed="rId3"/>
          <a:stretch>
            <a:fillRect/>
          </a:stretch>
        </p:blipFill>
        <p:spPr>
          <a:xfrm>
            <a:off x="7677150" y="114300"/>
            <a:ext cx="1265238" cy="495300"/>
          </a:xfrm>
          <a:prstGeom prst="rect">
            <a:avLst/>
          </a:prstGeom>
          <a:noFill/>
          <a:ln w="9525">
            <a:noFill/>
          </a:ln>
        </p:spPr>
      </p:pic>
      <p:sp>
        <p:nvSpPr>
          <p:cNvPr id="106507" name="文本框 17"/>
          <p:cNvSpPr txBox="1"/>
          <p:nvPr/>
        </p:nvSpPr>
        <p:spPr>
          <a:xfrm>
            <a:off x="446088" y="6583363"/>
            <a:ext cx="1527175" cy="246062"/>
          </a:xfrm>
          <a:prstGeom prst="rect">
            <a:avLst/>
          </a:prstGeom>
          <a:noFill/>
          <a:ln w="9525">
            <a:noFill/>
          </a:ln>
        </p:spPr>
        <p:txBody>
          <a:bodyPr wrap="none">
            <a:spAutoFit/>
          </a:bodyPr>
          <a:lstStyle/>
          <a:p>
            <a:r>
              <a:rPr lang="en-US" altLang="en-US" sz="1000" dirty="0">
                <a:solidFill>
                  <a:srgbClr val="FFFFFF"/>
                </a:solidFill>
                <a:latin typeface="微软雅黑" panose="020B0503020204020204" pitchFamily="34" charset="-122"/>
              </a:rPr>
              <a:t>消防科普  传递平安</a:t>
            </a:r>
            <a:endParaRPr lang="zh-CN" altLang="en-US" sz="1000" dirty="0">
              <a:solidFill>
                <a:srgbClr val="FFFFFF"/>
              </a:solidFill>
              <a:latin typeface="微软雅黑" panose="020B0503020204020204" pitchFamily="34" charset="-122"/>
            </a:endParaRPr>
          </a:p>
        </p:txBody>
      </p:sp>
      <p:pic>
        <p:nvPicPr>
          <p:cNvPr id="106508" name="图片 3" descr="微信图片_20190325111959"/>
          <p:cNvPicPr>
            <a:picLocks noChangeAspect="1"/>
          </p:cNvPicPr>
          <p:nvPr/>
        </p:nvPicPr>
        <p:blipFill>
          <a:blip r:embed="rId4"/>
          <a:stretch>
            <a:fillRect/>
          </a:stretch>
        </p:blipFill>
        <p:spPr>
          <a:xfrm>
            <a:off x="6407150" y="2293938"/>
            <a:ext cx="2736850" cy="3649662"/>
          </a:xfrm>
          <a:prstGeom prst="rect">
            <a:avLst/>
          </a:prstGeom>
          <a:noFill/>
          <a:ln w="9525">
            <a:noFill/>
          </a:ln>
        </p:spPr>
      </p:pic>
      <p:pic>
        <p:nvPicPr>
          <p:cNvPr id="106509" name="图片 6" descr="微信图片_20190326110708"/>
          <p:cNvPicPr>
            <a:picLocks noChangeAspect="1"/>
          </p:cNvPicPr>
          <p:nvPr/>
        </p:nvPicPr>
        <p:blipFill>
          <a:blip r:embed="rId5"/>
          <a:stretch>
            <a:fillRect/>
          </a:stretch>
        </p:blipFill>
        <p:spPr>
          <a:xfrm>
            <a:off x="293688" y="2293938"/>
            <a:ext cx="2460625" cy="3278187"/>
          </a:xfrm>
          <a:prstGeom prst="rect">
            <a:avLst/>
          </a:prstGeom>
          <a:noFill/>
          <a:ln w="9525">
            <a:noFill/>
          </a:ln>
        </p:spPr>
      </p:pic>
      <p:pic>
        <p:nvPicPr>
          <p:cNvPr id="106510" name="图片 8" descr="微信图片_20190326110859"/>
          <p:cNvPicPr>
            <a:picLocks noChangeAspect="1"/>
          </p:cNvPicPr>
          <p:nvPr/>
        </p:nvPicPr>
        <p:blipFill>
          <a:blip r:embed="rId6"/>
          <a:stretch>
            <a:fillRect/>
          </a:stretch>
        </p:blipFill>
        <p:spPr>
          <a:xfrm>
            <a:off x="2990850" y="2373313"/>
            <a:ext cx="2417763" cy="3224212"/>
          </a:xfrm>
          <a:prstGeom prst="rect">
            <a:avLst/>
          </a:prstGeom>
          <a:noFill/>
          <a:ln w="9525">
            <a:noFill/>
          </a:ln>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Text Box 5"/>
          <p:cNvSpPr txBox="1"/>
          <p:nvPr/>
        </p:nvSpPr>
        <p:spPr>
          <a:xfrm>
            <a:off x="2206625" y="1682750"/>
            <a:ext cx="6718300" cy="3622675"/>
          </a:xfrm>
          <a:prstGeom prst="rect">
            <a:avLst/>
          </a:prstGeom>
          <a:noFill/>
          <a:ln w="9525">
            <a:noFill/>
          </a:ln>
        </p:spPr>
        <p:txBody>
          <a:bodyPr wrap="square" anchor="t" anchorCtr="0">
            <a:spAutoFit/>
          </a:bodyPr>
          <a:p>
            <a:pPr marL="342900" indent="-342900">
              <a:lnSpc>
                <a:spcPct val="150000"/>
              </a:lnSpc>
              <a:buFont typeface="Wingdings" panose="05000000000000000000" pitchFamily="2" charset="2"/>
              <a:buChar char="l"/>
            </a:pPr>
            <a:r>
              <a:rPr lang="zh-CN" altLang="en-US" sz="2400" dirty="0">
                <a:latin typeface="Times New Roman" panose="02020603050405020304" pitchFamily="18" charset="0"/>
                <a:ea typeface="黑体" panose="02010609060101010101" pitchFamily="49" charset="-122"/>
              </a:rPr>
              <a:t>向单位和周围人群报警：呼喊、电话、警铃等</a:t>
            </a:r>
            <a:endParaRPr lang="en-US" altLang="zh-CN" sz="2400" dirty="0">
              <a:latin typeface="Times New Roman" panose="02020603050405020304" pitchFamily="18" charset="0"/>
              <a:ea typeface="黑体" panose="02010609060101010101" pitchFamily="49" charset="-122"/>
            </a:endParaRPr>
          </a:p>
          <a:p>
            <a:pPr marL="342900" indent="-342900">
              <a:lnSpc>
                <a:spcPct val="150000"/>
              </a:lnSpc>
              <a:buFont typeface="Wingdings" panose="05000000000000000000" pitchFamily="2" charset="2"/>
              <a:buChar char="l"/>
            </a:pPr>
            <a:r>
              <a:rPr lang="zh-CN" altLang="en-US" sz="2400" dirty="0">
                <a:latin typeface="Times New Roman" panose="02020603050405020304" pitchFamily="18" charset="0"/>
                <a:ea typeface="黑体" panose="02010609060101010101" pitchFamily="49" charset="-122"/>
              </a:rPr>
              <a:t>火警电话</a:t>
            </a:r>
            <a:r>
              <a:rPr lang="en-US" altLang="zh-CN" sz="2400" dirty="0">
                <a:latin typeface="Times New Roman" panose="02020603050405020304" pitchFamily="18" charset="0"/>
                <a:ea typeface="黑体" panose="02010609060101010101" pitchFamily="49" charset="-122"/>
              </a:rPr>
              <a:t>119</a:t>
            </a:r>
            <a:endParaRPr lang="en-US" altLang="zh-CN" sz="2400" dirty="0">
              <a:latin typeface="Times New Roman" panose="02020603050405020304" pitchFamily="18" charset="0"/>
              <a:ea typeface="黑体" panose="02010609060101010101" pitchFamily="49" charset="-122"/>
            </a:endParaRPr>
          </a:p>
          <a:p>
            <a:pPr marL="742950" lvl="1" indent="-285750" algn="l" rtl="0" eaLnBrk="1" fontAlgn="base" hangingPunct="1">
              <a:lnSpc>
                <a:spcPct val="150000"/>
              </a:lnSpc>
              <a:spcBef>
                <a:spcPct val="0"/>
              </a:spcBef>
              <a:spcAft>
                <a:spcPct val="0"/>
              </a:spcAft>
              <a:buFont typeface="Wingdings" panose="05000000000000000000" pitchFamily="2" charset="2"/>
              <a:buChar char="ü"/>
            </a:pPr>
            <a:r>
              <a:rPr lang="zh-CN" altLang="en-US" sz="2100" dirty="0">
                <a:solidFill>
                  <a:schemeClr val="tx1"/>
                </a:solidFill>
                <a:latin typeface="Times New Roman" panose="02020603050405020304" pitchFamily="18" charset="0"/>
                <a:ea typeface="黑体" panose="02010609060101010101" pitchFamily="49" charset="-122"/>
              </a:rPr>
              <a:t>报告着火单位和</a:t>
            </a:r>
            <a:r>
              <a:rPr lang="zh-CN" altLang="en-US" sz="2100" dirty="0">
                <a:solidFill>
                  <a:srgbClr val="FF0000"/>
                </a:solidFill>
                <a:latin typeface="Times New Roman" panose="02020603050405020304" pitchFamily="18" charset="0"/>
                <a:ea typeface="黑体" panose="02010609060101010101" pitchFamily="49" charset="-122"/>
              </a:rPr>
              <a:t>具体地址</a:t>
            </a:r>
            <a:endParaRPr lang="en-US" altLang="zh-CN" sz="2100" dirty="0">
              <a:solidFill>
                <a:srgbClr val="FF0000"/>
              </a:solidFill>
              <a:latin typeface="Times New Roman" panose="02020603050405020304" pitchFamily="18" charset="0"/>
              <a:ea typeface="黑体" panose="02010609060101010101" pitchFamily="49" charset="-122"/>
            </a:endParaRPr>
          </a:p>
          <a:p>
            <a:pPr marL="742950" lvl="1" indent="-285750" algn="l" rtl="0" eaLnBrk="1" fontAlgn="base" hangingPunct="1">
              <a:lnSpc>
                <a:spcPct val="150000"/>
              </a:lnSpc>
              <a:spcBef>
                <a:spcPct val="0"/>
              </a:spcBef>
              <a:spcAft>
                <a:spcPct val="0"/>
              </a:spcAft>
              <a:buFont typeface="Wingdings" panose="05000000000000000000" pitchFamily="2" charset="2"/>
              <a:buChar char="ü"/>
            </a:pPr>
            <a:r>
              <a:rPr lang="zh-CN" altLang="en-US" sz="2100" dirty="0">
                <a:solidFill>
                  <a:schemeClr val="tx1"/>
                </a:solidFill>
                <a:latin typeface="Times New Roman" panose="02020603050405020304" pitchFamily="18" charset="0"/>
                <a:ea typeface="黑体" panose="02010609060101010101" pitchFamily="49" charset="-122"/>
              </a:rPr>
              <a:t>讲清</a:t>
            </a:r>
            <a:r>
              <a:rPr lang="zh-CN" altLang="en-US" sz="2100" dirty="0">
                <a:solidFill>
                  <a:srgbClr val="FF0000"/>
                </a:solidFill>
                <a:latin typeface="Times New Roman" panose="02020603050405020304" pitchFamily="18" charset="0"/>
                <a:ea typeface="黑体" panose="02010609060101010101" pitchFamily="49" charset="-122"/>
              </a:rPr>
              <a:t>起火物质</a:t>
            </a:r>
            <a:endParaRPr lang="en-US" altLang="zh-CN" sz="2100" dirty="0">
              <a:solidFill>
                <a:srgbClr val="FF0000"/>
              </a:solidFill>
              <a:latin typeface="Times New Roman" panose="02020603050405020304" pitchFamily="18" charset="0"/>
              <a:ea typeface="黑体" panose="02010609060101010101" pitchFamily="49" charset="-122"/>
            </a:endParaRPr>
          </a:p>
          <a:p>
            <a:pPr marL="742950" lvl="1" indent="-285750" algn="l" rtl="0" eaLnBrk="1" fontAlgn="base" hangingPunct="1">
              <a:lnSpc>
                <a:spcPct val="150000"/>
              </a:lnSpc>
              <a:spcBef>
                <a:spcPct val="0"/>
              </a:spcBef>
              <a:spcAft>
                <a:spcPct val="0"/>
              </a:spcAft>
              <a:buFont typeface="Wingdings" panose="05000000000000000000" pitchFamily="2" charset="2"/>
              <a:buChar char="ü"/>
            </a:pPr>
            <a:r>
              <a:rPr lang="zh-CN" altLang="en-US" sz="2100" dirty="0">
                <a:solidFill>
                  <a:schemeClr val="tx1"/>
                </a:solidFill>
                <a:latin typeface="Times New Roman" panose="02020603050405020304" pitchFamily="18" charset="0"/>
                <a:ea typeface="黑体" panose="02010609060101010101" pitchFamily="49" charset="-122"/>
              </a:rPr>
              <a:t>讲清</a:t>
            </a:r>
            <a:r>
              <a:rPr lang="zh-CN" altLang="en-US" sz="2100" dirty="0">
                <a:solidFill>
                  <a:srgbClr val="FF0000"/>
                </a:solidFill>
                <a:latin typeface="Times New Roman" panose="02020603050405020304" pitchFamily="18" charset="0"/>
                <a:ea typeface="黑体" panose="02010609060101010101" pitchFamily="49" charset="-122"/>
              </a:rPr>
              <a:t>火势情况</a:t>
            </a:r>
            <a:r>
              <a:rPr lang="zh-CN" altLang="en-US" sz="2100" dirty="0">
                <a:solidFill>
                  <a:schemeClr val="tx1"/>
                </a:solidFill>
                <a:latin typeface="Times New Roman" panose="02020603050405020304" pitchFamily="18" charset="0"/>
                <a:ea typeface="黑体" panose="02010609060101010101" pitchFamily="49" charset="-122"/>
              </a:rPr>
              <a:t>，说明有无</a:t>
            </a:r>
            <a:r>
              <a:rPr lang="zh-CN" altLang="en-US" sz="2100" dirty="0">
                <a:solidFill>
                  <a:srgbClr val="FF0000"/>
                </a:solidFill>
                <a:latin typeface="Times New Roman" panose="02020603050405020304" pitchFamily="18" charset="0"/>
                <a:ea typeface="黑体" panose="02010609060101010101" pitchFamily="49" charset="-122"/>
              </a:rPr>
              <a:t>人员被困</a:t>
            </a:r>
            <a:r>
              <a:rPr lang="en-US" altLang="zh-CN" sz="2100" dirty="0">
                <a:solidFill>
                  <a:schemeClr val="tx1"/>
                </a:solidFill>
                <a:latin typeface="Times New Roman" panose="02020603050405020304" pitchFamily="18" charset="0"/>
                <a:ea typeface="黑体" panose="02010609060101010101" pitchFamily="49" charset="-122"/>
              </a:rPr>
              <a:t>	</a:t>
            </a:r>
            <a:endParaRPr lang="en-US" altLang="zh-CN" sz="2100" dirty="0">
              <a:solidFill>
                <a:schemeClr val="tx1"/>
              </a:solidFill>
              <a:latin typeface="Times New Roman" panose="02020603050405020304" pitchFamily="18" charset="0"/>
              <a:ea typeface="黑体" panose="02010609060101010101" pitchFamily="49" charset="-122"/>
            </a:endParaRPr>
          </a:p>
          <a:p>
            <a:pPr marL="742950" lvl="1" indent="-285750" algn="l" rtl="0" eaLnBrk="1" fontAlgn="base" hangingPunct="1">
              <a:lnSpc>
                <a:spcPct val="150000"/>
              </a:lnSpc>
              <a:spcBef>
                <a:spcPct val="0"/>
              </a:spcBef>
              <a:spcAft>
                <a:spcPct val="0"/>
              </a:spcAft>
              <a:buFont typeface="Wingdings" panose="05000000000000000000" pitchFamily="2" charset="2"/>
              <a:buChar char="ü"/>
            </a:pPr>
            <a:r>
              <a:rPr lang="zh-CN" altLang="en-US" sz="2100" dirty="0">
                <a:solidFill>
                  <a:schemeClr val="tx1"/>
                </a:solidFill>
                <a:latin typeface="Times New Roman" panose="02020603050405020304" pitchFamily="18" charset="0"/>
                <a:ea typeface="黑体" panose="02010609060101010101" pitchFamily="49" charset="-122"/>
              </a:rPr>
              <a:t>留下</a:t>
            </a:r>
            <a:r>
              <a:rPr lang="zh-CN" altLang="en-US" sz="2100" dirty="0">
                <a:solidFill>
                  <a:srgbClr val="FF0000"/>
                </a:solidFill>
                <a:latin typeface="Times New Roman" panose="02020603050405020304" pitchFamily="18" charset="0"/>
                <a:ea typeface="黑体" panose="02010609060101010101" pitchFamily="49" charset="-122"/>
              </a:rPr>
              <a:t>姓名和电话号码</a:t>
            </a:r>
            <a:endParaRPr lang="en-US" altLang="zh-CN" sz="2100" dirty="0">
              <a:solidFill>
                <a:srgbClr val="FF0000"/>
              </a:solidFill>
              <a:latin typeface="Times New Roman" panose="02020603050405020304" pitchFamily="18" charset="0"/>
              <a:ea typeface="黑体" panose="02010609060101010101" pitchFamily="49" charset="-122"/>
            </a:endParaRPr>
          </a:p>
          <a:p>
            <a:pPr marL="742950" lvl="1" indent="-285750" algn="l" rtl="0" eaLnBrk="1" fontAlgn="base" hangingPunct="1">
              <a:lnSpc>
                <a:spcPct val="150000"/>
              </a:lnSpc>
              <a:spcBef>
                <a:spcPct val="0"/>
              </a:spcBef>
              <a:spcAft>
                <a:spcPct val="0"/>
              </a:spcAft>
              <a:buFont typeface="Wingdings" panose="05000000000000000000" pitchFamily="2" charset="2"/>
              <a:buChar char="ü"/>
            </a:pPr>
            <a:r>
              <a:rPr lang="zh-CN" altLang="en-US" sz="2100" dirty="0">
                <a:solidFill>
                  <a:schemeClr val="tx1"/>
                </a:solidFill>
                <a:latin typeface="Times New Roman" panose="02020603050405020304" pitchFamily="18" charset="0"/>
                <a:ea typeface="黑体" panose="02010609060101010101" pitchFamily="49" charset="-122"/>
              </a:rPr>
              <a:t>到主要路口</a:t>
            </a:r>
            <a:r>
              <a:rPr lang="zh-CN" altLang="en-US" sz="2100" dirty="0">
                <a:solidFill>
                  <a:srgbClr val="FF0000"/>
                </a:solidFill>
                <a:latin typeface="Times New Roman" panose="02020603050405020304" pitchFamily="18" charset="0"/>
                <a:ea typeface="黑体" panose="02010609060101010101" pitchFamily="49" charset="-122"/>
              </a:rPr>
              <a:t>迎接引导消防车</a:t>
            </a:r>
            <a:endParaRPr lang="zh-CN" altLang="en-US" sz="2100" dirty="0">
              <a:solidFill>
                <a:srgbClr val="FF0000"/>
              </a:solidFill>
              <a:latin typeface="Times New Roman" panose="02020603050405020304" pitchFamily="18" charset="0"/>
              <a:ea typeface="黑体" panose="02010609060101010101" pitchFamily="49" charset="-122"/>
            </a:endParaRPr>
          </a:p>
        </p:txBody>
      </p:sp>
      <p:pic>
        <p:nvPicPr>
          <p:cNvPr id="121858" name="图片 1"/>
          <p:cNvPicPr>
            <a:picLocks noChangeAspect="1"/>
          </p:cNvPicPr>
          <p:nvPr/>
        </p:nvPicPr>
        <p:blipFill>
          <a:blip r:embed="rId1"/>
          <a:stretch>
            <a:fillRect/>
          </a:stretch>
        </p:blipFill>
        <p:spPr>
          <a:xfrm>
            <a:off x="163513" y="1628775"/>
            <a:ext cx="1928812" cy="1169988"/>
          </a:xfrm>
          <a:prstGeom prst="rect">
            <a:avLst/>
          </a:prstGeom>
          <a:noFill/>
          <a:ln w="9525">
            <a:noFill/>
          </a:ln>
        </p:spPr>
      </p:pic>
      <p:pic>
        <p:nvPicPr>
          <p:cNvPr id="121859" name="图片 99"/>
          <p:cNvPicPr/>
          <p:nvPr/>
        </p:nvPicPr>
        <p:blipFill>
          <a:blip r:embed="rId2"/>
          <a:stretch>
            <a:fillRect/>
          </a:stretch>
        </p:blipFill>
        <p:spPr>
          <a:xfrm>
            <a:off x="161925" y="3287713"/>
            <a:ext cx="1930400" cy="2112962"/>
          </a:xfrm>
          <a:prstGeom prst="rect">
            <a:avLst/>
          </a:prstGeom>
          <a:noFill/>
          <a:ln w="9525">
            <a:noFill/>
          </a:ln>
        </p:spPr>
      </p:pic>
      <p:pic>
        <p:nvPicPr>
          <p:cNvPr id="121860" name="图片 11"/>
          <p:cNvPicPr>
            <a:picLocks noChangeAspect="1"/>
          </p:cNvPicPr>
          <p:nvPr/>
        </p:nvPicPr>
        <p:blipFill>
          <a:blip r:embed="rId3"/>
          <a:stretch>
            <a:fillRect/>
          </a:stretch>
        </p:blipFill>
        <p:spPr>
          <a:xfrm>
            <a:off x="7281863" y="3859213"/>
            <a:ext cx="1749425" cy="1763712"/>
          </a:xfrm>
          <a:prstGeom prst="rect">
            <a:avLst/>
          </a:prstGeom>
          <a:noFill/>
          <a:ln w="9525">
            <a:noFill/>
          </a:ln>
        </p:spPr>
      </p:pic>
      <p:sp>
        <p:nvSpPr>
          <p:cNvPr id="121861" name="文本占位符 2"/>
          <p:cNvSpPr>
            <a:spLocks noGrp="1"/>
          </p:cNvSpPr>
          <p:nvPr>
            <p:ph type="body" sz="quarter" idx="4294967295"/>
          </p:nvPr>
        </p:nvSpPr>
        <p:spPr>
          <a:xfrm>
            <a:off x="354013" y="1090613"/>
            <a:ext cx="2430462" cy="431800"/>
          </a:xfrm>
        </p:spPr>
        <p:txBody>
          <a:bodyPr anchor="t" anchorCtr="0"/>
          <a:lstStyle>
            <a:lvl1pPr lvl="0">
              <a:buClrTx/>
              <a:buSzTx/>
              <a:buFontTx/>
              <a:defRPr sz="2400"/>
            </a:lvl1pPr>
            <a:lvl2pPr lvl="1">
              <a:buClrTx/>
              <a:buSzTx/>
              <a:buFontTx/>
              <a:defRPr sz="2000"/>
            </a:lvl2pPr>
            <a:lvl3pPr lvl="2">
              <a:buClrTx/>
              <a:buSzTx/>
              <a:buFontTx/>
              <a:defRPr sz="1800"/>
            </a:lvl3pPr>
            <a:lvl4pPr lvl="3">
              <a:buClrTx/>
              <a:buSzTx/>
              <a:buFontTx/>
              <a:defRPr sz="1600"/>
            </a:lvl4pPr>
            <a:lvl5pPr lvl="4">
              <a:buClrTx/>
              <a:buSzTx/>
              <a:buFontTx/>
              <a:defRPr sz="1600"/>
            </a:lvl5pPr>
          </a:lstStyle>
          <a:p>
            <a:pPr lvl="0" algn="ctr"/>
            <a:r>
              <a:rPr lang="zh-CN" altLang="en-US" sz="3200" dirty="0"/>
              <a:t>报警</a:t>
            </a:r>
            <a:endParaRPr lang="zh-CN" altLang="en-US" sz="3200" dirty="0"/>
          </a:p>
        </p:txBody>
      </p:sp>
    </p:spTree>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charRg st="0" end="21"/>
                                            </p:txEl>
                                          </p:spTgt>
                                        </p:tgtEl>
                                        <p:attrNameLst>
                                          <p:attrName>style.visibility</p:attrName>
                                        </p:attrNameLst>
                                      </p:cBhvr>
                                      <p:to>
                                        <p:strVal val="visible"/>
                                      </p:to>
                                    </p:set>
                                    <p:animEffect transition="in" filter="fade">
                                      <p:cBhvr>
                                        <p:cTn id="7" dur="500"/>
                                        <p:tgtEl>
                                          <p:spTgt spid="14">
                                            <p:txEl>
                                              <p:charRg st="0" end="2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charRg st="21" end="29"/>
                                            </p:txEl>
                                          </p:spTgt>
                                        </p:tgtEl>
                                        <p:attrNameLst>
                                          <p:attrName>style.visibility</p:attrName>
                                        </p:attrNameLst>
                                      </p:cBhvr>
                                      <p:to>
                                        <p:strVal val="visible"/>
                                      </p:to>
                                    </p:set>
                                    <p:animEffect transition="in" filter="fade">
                                      <p:cBhvr>
                                        <p:cTn id="12" dur="500"/>
                                        <p:tgtEl>
                                          <p:spTgt spid="14">
                                            <p:txEl>
                                              <p:charRg st="21" end="29"/>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charRg st="29" end="41"/>
                                            </p:txEl>
                                          </p:spTgt>
                                        </p:tgtEl>
                                        <p:attrNameLst>
                                          <p:attrName>style.visibility</p:attrName>
                                        </p:attrNameLst>
                                      </p:cBhvr>
                                      <p:to>
                                        <p:strVal val="visible"/>
                                      </p:to>
                                    </p:set>
                                    <p:animEffect transition="in" filter="fade">
                                      <p:cBhvr>
                                        <p:cTn id="15" dur="500"/>
                                        <p:tgtEl>
                                          <p:spTgt spid="14">
                                            <p:txEl>
                                              <p:charRg st="29" end="4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charRg st="41" end="48"/>
                                            </p:txEl>
                                          </p:spTgt>
                                        </p:tgtEl>
                                        <p:attrNameLst>
                                          <p:attrName>style.visibility</p:attrName>
                                        </p:attrNameLst>
                                      </p:cBhvr>
                                      <p:to>
                                        <p:strVal val="visible"/>
                                      </p:to>
                                    </p:set>
                                    <p:animEffect transition="in" filter="fade">
                                      <p:cBhvr>
                                        <p:cTn id="18" dur="500"/>
                                        <p:tgtEl>
                                          <p:spTgt spid="14">
                                            <p:txEl>
                                              <p:charRg st="41" end="4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xEl>
                                              <p:charRg st="48" end="65"/>
                                            </p:txEl>
                                          </p:spTgt>
                                        </p:tgtEl>
                                        <p:attrNameLst>
                                          <p:attrName>style.visibility</p:attrName>
                                        </p:attrNameLst>
                                      </p:cBhvr>
                                      <p:to>
                                        <p:strVal val="visible"/>
                                      </p:to>
                                    </p:set>
                                    <p:animEffect transition="in" filter="fade">
                                      <p:cBhvr>
                                        <p:cTn id="21" dur="500"/>
                                        <p:tgtEl>
                                          <p:spTgt spid="14">
                                            <p:txEl>
                                              <p:charRg st="48" end="6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xEl>
                                              <p:charRg st="65" end="75"/>
                                            </p:txEl>
                                          </p:spTgt>
                                        </p:tgtEl>
                                        <p:attrNameLst>
                                          <p:attrName>style.visibility</p:attrName>
                                        </p:attrNameLst>
                                      </p:cBhvr>
                                      <p:to>
                                        <p:strVal val="visible"/>
                                      </p:to>
                                    </p:set>
                                    <p:animEffect transition="in" filter="fade">
                                      <p:cBhvr>
                                        <p:cTn id="24" dur="500"/>
                                        <p:tgtEl>
                                          <p:spTgt spid="14">
                                            <p:txEl>
                                              <p:charRg st="65" end="7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xEl>
                                              <p:charRg st="75" end="88"/>
                                            </p:txEl>
                                          </p:spTgt>
                                        </p:tgtEl>
                                        <p:attrNameLst>
                                          <p:attrName>style.visibility</p:attrName>
                                        </p:attrNameLst>
                                      </p:cBhvr>
                                      <p:to>
                                        <p:strVal val="visible"/>
                                      </p:to>
                                    </p:set>
                                    <p:animEffect transition="in" filter="fade">
                                      <p:cBhvr>
                                        <p:cTn id="27" dur="500"/>
                                        <p:tgtEl>
                                          <p:spTgt spid="14">
                                            <p:txEl>
                                              <p:charRg st="75" end="8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2" name="Object 2"/>
          <p:cNvGraphicFramePr>
            <a:graphicFrameLocks noChangeAspect="1"/>
          </p:cNvGraphicFramePr>
          <p:nvPr/>
        </p:nvGraphicFramePr>
        <p:xfrm>
          <a:off x="228600" y="1125538"/>
          <a:ext cx="8686800" cy="5503862"/>
        </p:xfrm>
        <a:graphic>
          <a:graphicData uri="http://schemas.openxmlformats.org/presentationml/2006/ole">
            <mc:AlternateContent xmlns:mc="http://schemas.openxmlformats.org/markup-compatibility/2006">
              <mc:Choice xmlns:v="urn:schemas-microsoft-com:vml" Requires="v">
                <p:oleObj spid="_x0000_s6147" name="" r:id="rId1" imgW="83185" imgH="83185" progId="">
                  <p:embed/>
                </p:oleObj>
              </mc:Choice>
              <mc:Fallback>
                <p:oleObj name="" r:id="rId1" imgW="83185" imgH="83185" progId="">
                  <p:embed/>
                  <p:pic>
                    <p:nvPicPr>
                      <p:cNvPr id="0" name="图片 3080"/>
                      <p:cNvPicPr/>
                      <p:nvPr/>
                    </p:nvPicPr>
                    <p:blipFill>
                      <a:blip r:embed="rId2"/>
                      <a:stretch>
                        <a:fillRect/>
                      </a:stretch>
                    </p:blipFill>
                    <p:spPr>
                      <a:xfrm>
                        <a:off x="228600" y="1125538"/>
                        <a:ext cx="8686800" cy="5503862"/>
                      </a:xfrm>
                      <a:prstGeom prst="rect">
                        <a:avLst/>
                      </a:prstGeom>
                      <a:noFill/>
                      <a:ln w="38100">
                        <a:noFill/>
                        <a:miter/>
                      </a:ln>
                    </p:spPr>
                  </p:pic>
                </p:oleObj>
              </mc:Fallback>
            </mc:AlternateContent>
          </a:graphicData>
        </a:graphic>
      </p:graphicFrame>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WordArt 2" descr="窄竖线"/>
          <p:cNvSpPr>
            <a:spLocks noTextEdit="1"/>
          </p:cNvSpPr>
          <p:nvPr/>
        </p:nvSpPr>
        <p:spPr>
          <a:xfrm rot="300000">
            <a:off x="2147888" y="1284288"/>
            <a:ext cx="5216525" cy="1728787"/>
          </a:xfrm>
          <a:prstGeom prst="rect">
            <a:avLst/>
          </a:prstGeom>
        </p:spPr>
        <p:txBody>
          <a:bodyPr wrap="none" fromWordArt="1">
            <a:prstTxWarp prst="textCurveUp">
              <a:avLst>
                <a:gd name="adj" fmla="val 40356"/>
              </a:avLst>
            </a:prstTxWarp>
            <a:normAutofit/>
          </a:bodyPr>
          <a:p>
            <a:pPr algn="ctr"/>
            <a:r>
              <a:rPr lang="zh-CN" altLang="en-US" sz="2700" b="1">
                <a:ln w="12700" cap="flat" cmpd="sng">
                  <a:solidFill>
                    <a:srgbClr val="000000"/>
                  </a:solidFill>
                  <a:prstDash val="solid"/>
                  <a:round/>
                  <a:headEnd type="none" w="med" len="med"/>
                  <a:tailEnd type="none" w="med" len="med"/>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逃生 自救篇</a:t>
            </a:r>
            <a:endParaRPr lang="zh-CN" altLang="en-US" sz="2700" b="1">
              <a:ln w="12700" cap="flat" cmpd="sng">
                <a:solidFill>
                  <a:srgbClr val="000000"/>
                </a:solidFill>
                <a:prstDash val="solid"/>
                <a:round/>
                <a:headEnd type="none" w="med" len="med"/>
                <a:tailEnd type="none" w="med" len="med"/>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
        <p:nvSpPr>
          <p:cNvPr id="99330" name="WordArt 2" descr="窄竖线"/>
          <p:cNvSpPr>
            <a:spLocks noTextEdit="1"/>
          </p:cNvSpPr>
          <p:nvPr/>
        </p:nvSpPr>
        <p:spPr>
          <a:xfrm>
            <a:off x="2628900" y="3368675"/>
            <a:ext cx="5592763" cy="1728788"/>
          </a:xfrm>
          <a:prstGeom prst="rect">
            <a:avLst/>
          </a:prstGeom>
        </p:spPr>
        <p:txBody>
          <a:bodyPr wrap="none" fromWordArt="1">
            <a:prstTxWarp prst="textCurveUp">
              <a:avLst>
                <a:gd name="adj" fmla="val 40356"/>
              </a:avLst>
            </a:prstTxWarp>
            <a:normAutofit/>
          </a:bodyPr>
          <a:p>
            <a:pPr algn="ctr"/>
            <a:r>
              <a:rPr lang="zh-CN" altLang="en-US" sz="2700" b="1">
                <a:ln w="12700" cap="flat" cmpd="sng">
                  <a:solidFill>
                    <a:srgbClr val="000000"/>
                  </a:solidFill>
                  <a:prstDash val="solid"/>
                  <a:round/>
                  <a:headEnd type="none" w="med" len="med"/>
                  <a:tailEnd type="none" w="med" len="med"/>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逃生方法与逃生工具的运用</a:t>
            </a:r>
            <a:endParaRPr lang="zh-CN" altLang="en-US" sz="2700" b="1">
              <a:ln w="12700" cap="flat" cmpd="sng">
                <a:solidFill>
                  <a:srgbClr val="000000"/>
                </a:solidFill>
                <a:prstDash val="solid"/>
                <a:round/>
                <a:headEnd type="none" w="med" len="med"/>
                <a:tailEnd type="none" w="med" len="med"/>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pic>
        <p:nvPicPr>
          <p:cNvPr id="99331" name="图片 6"/>
          <p:cNvPicPr>
            <a:picLocks noChangeAspect="1"/>
          </p:cNvPicPr>
          <p:nvPr>
            <p:custDataLst>
              <p:tags r:id="rId1"/>
            </p:custDataLst>
          </p:nvPr>
        </p:nvPicPr>
        <p:blipFill>
          <a:blip r:embed="rId2"/>
          <a:srcRect l="23550" t="2817" r="35555" b="8334"/>
          <a:stretch>
            <a:fillRect/>
          </a:stretch>
        </p:blipFill>
        <p:spPr>
          <a:xfrm flipH="1">
            <a:off x="320675" y="1423988"/>
            <a:ext cx="2252663" cy="4375150"/>
          </a:xfrm>
          <a:prstGeom prst="rect">
            <a:avLst/>
          </a:prstGeom>
          <a:noFill/>
          <a:ln w="9525">
            <a:noFill/>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图片126"/>
          <p:cNvPicPr>
            <a:picLocks noChangeAspect="1"/>
          </p:cNvPicPr>
          <p:nvPr/>
        </p:nvPicPr>
        <p:blipFill>
          <a:blip r:embed="rId1"/>
          <a:stretch>
            <a:fillRect/>
          </a:stretch>
        </p:blipFill>
        <p:spPr>
          <a:xfrm>
            <a:off x="250825" y="981075"/>
            <a:ext cx="8637588" cy="4824413"/>
          </a:xfrm>
          <a:prstGeom prst="rect">
            <a:avLst/>
          </a:prstGeom>
          <a:noFill/>
          <a:ln w="9525">
            <a:noFill/>
          </a:ln>
        </p:spPr>
      </p:pic>
      <p:sp>
        <p:nvSpPr>
          <p:cNvPr id="108547" name="TextBox 1"/>
          <p:cNvSpPr txBox="1"/>
          <p:nvPr/>
        </p:nvSpPr>
        <p:spPr>
          <a:xfrm>
            <a:off x="854075" y="5867400"/>
            <a:ext cx="7772400" cy="644525"/>
          </a:xfrm>
          <a:prstGeom prst="rect">
            <a:avLst/>
          </a:prstGeom>
          <a:noFill/>
          <a:ln w="9525">
            <a:noFill/>
          </a:ln>
        </p:spPr>
        <p:txBody>
          <a:bodyPr>
            <a:spAutoFit/>
          </a:bodyPr>
          <a:lstStyle/>
          <a:p>
            <a:pPr eaLnBrk="1" hangingPunct="1"/>
            <a:r>
              <a:rPr lang="zh-CN" altLang="en-US" sz="3600" dirty="0">
                <a:solidFill>
                  <a:srgbClr val="FF0000"/>
                </a:solidFill>
                <a:latin typeface="微软雅黑" panose="020B0503020204020204" pitchFamily="34" charset="-122"/>
              </a:rPr>
              <a:t>猛烈期火灾威胁人类生命和财产安全</a:t>
            </a:r>
            <a:endParaRPr lang="zh-CN" altLang="en-US" sz="3600" dirty="0">
              <a:solidFill>
                <a:srgbClr val="FF0000"/>
              </a:solidFill>
              <a:latin typeface="微软雅黑" panose="020B0503020204020204" pitchFamily="34" charset="-122"/>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5953" name="Rectangle 2"/>
          <p:cNvSpPr>
            <a:spLocks noGrp="1"/>
          </p:cNvSpPr>
          <p:nvPr>
            <p:ph type="title" idx="4294967295"/>
          </p:nvPr>
        </p:nvSpPr>
        <p:spPr>
          <a:xfrm>
            <a:off x="457200" y="1157288"/>
            <a:ext cx="8229600" cy="731837"/>
          </a:xfrm>
        </p:spPr>
        <p:txBody>
          <a:bodyPr vert="horz" wrap="square" lIns="91440" tIns="45720" rIns="91440" bIns="45720" anchor="ctr" anchorCtr="0"/>
          <a:p>
            <a:pPr>
              <a:buNone/>
            </a:pPr>
            <a:r>
              <a:rPr lang="zh-CN" altLang="en-US" sz="4000" b="1" dirty="0">
                <a:latin typeface="黑体" panose="02010609060101010101" pitchFamily="49" charset="-122"/>
                <a:ea typeface="黑体" panose="02010609060101010101" pitchFamily="49" charset="-122"/>
              </a:rPr>
              <a:t>组织引导人员疏散逃生能力</a:t>
            </a:r>
            <a:r>
              <a:rPr lang="zh-CN" altLang="en-US" sz="4000" dirty="0">
                <a:latin typeface="黑体" panose="02010609060101010101" pitchFamily="49" charset="-122"/>
                <a:ea typeface="黑体" panose="02010609060101010101" pitchFamily="49" charset="-122"/>
              </a:rPr>
              <a:t> </a:t>
            </a:r>
            <a:endParaRPr lang="zh-CN" altLang="en-US" sz="4000" dirty="0">
              <a:latin typeface="黑体" panose="02010609060101010101" pitchFamily="49" charset="-122"/>
              <a:ea typeface="黑体" panose="02010609060101010101" pitchFamily="49" charset="-122"/>
            </a:endParaRPr>
          </a:p>
        </p:txBody>
      </p:sp>
      <p:sp>
        <p:nvSpPr>
          <p:cNvPr id="125954" name="Rectangle 3"/>
          <p:cNvSpPr>
            <a:spLocks noGrp="1"/>
          </p:cNvSpPr>
          <p:nvPr>
            <p:ph type="body" idx="4294967295"/>
          </p:nvPr>
        </p:nvSpPr>
        <p:spPr>
          <a:xfrm>
            <a:off x="457200" y="2362200"/>
            <a:ext cx="8229600" cy="3581400"/>
          </a:xfrm>
        </p:spPr>
        <p:txBody>
          <a:bodyPr vert="horz" wrap="square" lIns="91440" tIns="45720" rIns="91440" bIns="45720" anchor="t" anchorCtr="0"/>
          <a:p>
            <a:r>
              <a:rPr lang="zh-CN" altLang="en-US" dirty="0"/>
              <a:t>消防安全责任人、消防安全管理人和员工要做到“四熟悉”：</a:t>
            </a:r>
            <a:endParaRPr lang="zh-CN" altLang="en-US" dirty="0"/>
          </a:p>
          <a:p>
            <a:r>
              <a:rPr lang="zh-CN" altLang="en-US" dirty="0"/>
              <a:t>       </a:t>
            </a:r>
            <a:r>
              <a:rPr lang="zh-CN" altLang="en-US" b="1" u="sng" dirty="0">
                <a:solidFill>
                  <a:srgbClr val="3333FF"/>
                </a:solidFill>
              </a:rPr>
              <a:t>熟悉本单位疏散逃生路线</a:t>
            </a:r>
            <a:r>
              <a:rPr lang="zh-CN" altLang="en-US" dirty="0"/>
              <a:t> </a:t>
            </a:r>
            <a:endParaRPr lang="zh-CN" altLang="en-US" dirty="0"/>
          </a:p>
          <a:p>
            <a:r>
              <a:rPr lang="zh-CN" altLang="en-US" dirty="0"/>
              <a:t>　　</a:t>
            </a:r>
            <a:r>
              <a:rPr lang="zh-CN" altLang="en-US" b="1" u="sng" dirty="0">
                <a:solidFill>
                  <a:srgbClr val="3333FF"/>
                </a:solidFill>
              </a:rPr>
              <a:t>熟悉引导人员疏散程序</a:t>
            </a:r>
            <a:r>
              <a:rPr lang="zh-CN" altLang="en-US" dirty="0"/>
              <a:t> </a:t>
            </a:r>
            <a:endParaRPr lang="zh-CN" altLang="en-US" dirty="0"/>
          </a:p>
          <a:p>
            <a:r>
              <a:rPr lang="zh-CN" altLang="en-US" dirty="0"/>
              <a:t>　　</a:t>
            </a:r>
            <a:r>
              <a:rPr lang="zh-CN" altLang="en-US" b="1" u="sng" dirty="0">
                <a:solidFill>
                  <a:srgbClr val="3333FF"/>
                </a:solidFill>
              </a:rPr>
              <a:t>熟悉遇难逃生设施使用方法</a:t>
            </a:r>
            <a:r>
              <a:rPr lang="zh-CN" altLang="en-US" dirty="0"/>
              <a:t> </a:t>
            </a:r>
            <a:endParaRPr lang="zh-CN" altLang="en-US" dirty="0"/>
          </a:p>
          <a:p>
            <a:r>
              <a:rPr lang="zh-CN" altLang="en-US" dirty="0"/>
              <a:t>　　</a:t>
            </a:r>
            <a:r>
              <a:rPr lang="zh-CN" altLang="en-US" b="1" u="sng" dirty="0">
                <a:solidFill>
                  <a:srgbClr val="3333FF"/>
                </a:solidFill>
              </a:rPr>
              <a:t>熟悉火场逃生基本知识</a:t>
            </a:r>
            <a:r>
              <a:rPr lang="zh-CN" altLang="en-US" dirty="0"/>
              <a:t> </a:t>
            </a:r>
            <a:endParaRPr lang="zh-CN" altLang="en-US" dirty="0"/>
          </a:p>
        </p:txBody>
      </p:sp>
    </p:spTree>
  </p:cSld>
  <p:clrMapOvr>
    <a:masterClrMapping/>
  </p:clrMapOvr>
</p:sld>
</file>

<file path=ppt/tags/tag1.xml><?xml version="1.0" encoding="utf-8"?>
<p:tagLst xmlns:p="http://schemas.openxmlformats.org/presentationml/2006/main">
  <p:tag name="KSO_WM_UNIT_PLACING_PICTURE_USER_VIEWPORT" val="{&quot;height&quot;:9510,&quot;width&quot;:5535}"/>
</p:tagLst>
</file>

<file path=ppt/tags/tag2.xml><?xml version="1.0" encoding="utf-8"?>
<p:tagLst xmlns:p="http://schemas.openxmlformats.org/presentationml/2006/main">
  <p:tag name="KSO_WM_UNIT_PLACING_PICTURE_USER_VIEWPORT" val="{&quot;height&quot;:7128,&quot;width&quot;:5141}"/>
</p:tagLst>
</file>

<file path=ppt/tags/tag3.xml><?xml version="1.0" encoding="utf-8"?>
<p:tagLst xmlns:p="http://schemas.openxmlformats.org/presentationml/2006/main">
  <p:tag name="KSO_WM_MEDIACOVER_FLAG" val="1"/>
  <p:tag name="KSO_WM_UNIT_MEDIACOVER_BTN_STATE" val="1"/>
  <p:tag name="KSO_WM_UNIT_MEDIACOVER_BTNRECT" val="3183*4440*668*668"/>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4.xml><?xml version="1.0" encoding="utf-8"?>
<p:tagLst xmlns:p="http://schemas.openxmlformats.org/presentationml/2006/main">
  <p:tag name="KSO_WM_UNIT_PLACING_PICTURE_USER_VIEWPORT" val="{&quot;height&quot;:5817,&quot;width&quot;:2996}"/>
</p:tagLst>
</file>

<file path=ppt/tags/tag5.xml><?xml version="1.0" encoding="utf-8"?>
<p:tagLst xmlns:p="http://schemas.openxmlformats.org/presentationml/2006/main">
  <p:tag name="KSO_WM_MEDIACOVER_FLAG" val="1"/>
  <p:tag name="KSO_WM_UNIT_MEDIACOVER_BTN_STATE" val="1"/>
  <p:tag name="KSO_WM_UNIT_MEDIACOVER_BTNRECT" val="4216*3021*668*668"/>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6.xml><?xml version="1.0" encoding="utf-8"?>
<p:tagLst xmlns:p="http://schemas.openxmlformats.org/presentationml/2006/main">
  <p:tag name="COMMONDATA" val="eyJoZGlkIjoiYjE5MTY4ZWIwZDkyYjdlZWFkZjljYTFmM2E1YjZlYmMifQ=="/>
  <p:tag name="KSO_WPP_MARK_KEY" val="3324d308-05b3-48f6-98de-317ea3c0b569"/>
</p:tagLst>
</file>

<file path=ppt/theme/theme1.xml><?xml version="1.0" encoding="utf-8"?>
<a:theme xmlns:a="http://schemas.openxmlformats.org/drawingml/2006/main" name="20_课件">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20_课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课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课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课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课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课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课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课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课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课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课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课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默认设计模板_2">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4_默认设计模板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默认设计模板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默认设计模板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默认设计模板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默认设计模板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默认设计模板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默认设计模板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默认设计模板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默认设计模板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默认设计模板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默认设计模板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默认设计模板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课件">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20_课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课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课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课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课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课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课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课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课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课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课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课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课件">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20_课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课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课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课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课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课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课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课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课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课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课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课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课件">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20_课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_课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_课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_课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_课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_课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_课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_课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_课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_课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_课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_课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7862</Words>
  <Application>WPS 演示</Application>
  <PresentationFormat>全屏显示(4:3)</PresentationFormat>
  <Paragraphs>601</Paragraphs>
  <Slides>136</Slides>
  <Notes>15</Notes>
  <HiddenSlides>0</HiddenSlides>
  <MMClips>46</MMClips>
  <ScaleCrop>false</ScaleCrop>
  <HeadingPairs>
    <vt:vector size="8" baseType="variant">
      <vt:variant>
        <vt:lpstr>已用的字体</vt:lpstr>
      </vt:variant>
      <vt:variant>
        <vt:i4>19</vt:i4>
      </vt:variant>
      <vt:variant>
        <vt:lpstr>主题</vt:lpstr>
      </vt:variant>
      <vt:variant>
        <vt:i4>5</vt:i4>
      </vt:variant>
      <vt:variant>
        <vt:lpstr>嵌入 OLE 服务器</vt:lpstr>
      </vt:variant>
      <vt:variant>
        <vt:i4>1</vt:i4>
      </vt:variant>
      <vt:variant>
        <vt:lpstr>幻灯片标题</vt:lpstr>
      </vt:variant>
      <vt:variant>
        <vt:i4>136</vt:i4>
      </vt:variant>
    </vt:vector>
  </HeadingPairs>
  <TitlesOfParts>
    <vt:vector size="161" baseType="lpstr">
      <vt:lpstr>Arial</vt:lpstr>
      <vt:lpstr>宋体</vt:lpstr>
      <vt:lpstr>Wingdings</vt:lpstr>
      <vt:lpstr>微软雅黑</vt:lpstr>
      <vt:lpstr>Arial</vt:lpstr>
      <vt:lpstr>Times New Roman</vt:lpstr>
      <vt:lpstr>黑体</vt:lpstr>
      <vt:lpstr>Arial Unicode MS</vt:lpstr>
      <vt:lpstr>隶书</vt:lpstr>
      <vt:lpstr>楷体_GB2312</vt:lpstr>
      <vt:lpstr>Impact</vt:lpstr>
      <vt:lpstr>造字工房尚黑 G0v1 长体</vt:lpstr>
      <vt:lpstr>LiHei Pro</vt:lpstr>
      <vt:lpstr>时尚中黑简体</vt:lpstr>
      <vt:lpstr>Microsoft YaHei UI</vt:lpstr>
      <vt:lpstr>Century Gothic</vt:lpstr>
      <vt:lpstr>微软雅黑 Light</vt:lpstr>
      <vt:lpstr>EngraversGothic BT</vt:lpstr>
      <vt:lpstr>Segoe Print</vt:lpstr>
      <vt:lpstr>20_课件</vt:lpstr>
      <vt:lpstr>4_默认设计模板_2</vt:lpstr>
      <vt:lpstr>1_课件</vt:lpstr>
      <vt:lpstr>2_课件</vt:lpstr>
      <vt:lpstr>7_课件</vt:lpstr>
      <vt:lpstr>PowerPoint.Slide.8</vt:lpstr>
      <vt:lpstr>PowerPoint 演示文稿</vt:lpstr>
      <vt:lpstr>PowerPoint 演示文稿</vt:lpstr>
      <vt:lpstr>湖南省地质院</vt:lpstr>
      <vt:lpstr>PowerPoint 演示文稿</vt:lpstr>
      <vt:lpstr>PowerPoint 演示文稿</vt:lpstr>
      <vt:lpstr>PowerPoint 演示文稿</vt:lpstr>
      <vt:lpstr>PowerPoint 演示文稿</vt:lpstr>
      <vt:lpstr>10.29韩国梨泰院踩踏事故154死149伤</vt:lpstr>
      <vt:lpstr>10.30印度吊桥坍塌141人死亡</vt:lpstr>
      <vt:lpstr>  10月29日南京金盛百货火灾烧了10几个小时</vt:lpstr>
      <vt:lpstr>2022年9月16日下午，长沙电信大楼发生火灾</vt:lpstr>
      <vt:lpstr> 9月6日凌晨5时许长沙县一快递分拨中心爆炸，造成2死2伤</vt:lpstr>
      <vt:lpstr>PowerPoint 演示文稿</vt:lpstr>
      <vt:lpstr>PowerPoint 演示文稿</vt:lpstr>
      <vt:lpstr>PowerPoint 演示文稿</vt:lpstr>
      <vt:lpstr>PowerPoint 演示文稿</vt:lpstr>
      <vt:lpstr>PowerPoint 演示文稿</vt:lpstr>
      <vt:lpstr>如花似玉美少女  一场大火面目非</vt:lpstr>
      <vt:lpstr>PowerPoint 演示文稿</vt:lpstr>
      <vt:lpstr>PowerPoint 演示文稿</vt:lpstr>
      <vt:lpstr>12月4日浏阳澄潭江镇烟花厂爆炸13死13伤2次瞒报的重大事故，3副市长被免职、4人被留置、10人被采取刑事强制措施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森林防火安全知识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消防安全  四个能力</vt:lpstr>
      <vt:lpstr>检查消除火灾隐患的能力</vt:lpstr>
      <vt:lpstr>PowerPoint 演示文稿</vt:lpstr>
      <vt:lpstr>PowerPoint 演示文稿</vt:lpstr>
      <vt:lpstr>PowerPoint 演示文稿</vt:lpstr>
      <vt:lpstr>我国消防工作指导方针</vt:lpstr>
      <vt:lpstr>PowerPoint 演示文稿</vt:lpstr>
      <vt:lpstr>PowerPoint 演示文稿</vt:lpstr>
      <vt:lpstr> 一     隐蔽性  二     速灾性  三     突发性</vt:lpstr>
      <vt:lpstr>PowerPoint 演示文稿</vt:lpstr>
      <vt:lpstr>PowerPoint 演示文稿</vt:lpstr>
      <vt:lpstr>PowerPoint 演示文稿</vt:lpstr>
      <vt:lpstr>PowerPoint 演示文稿</vt:lpstr>
      <vt:lpstr>PowerPoint 演示文稿</vt:lpstr>
      <vt:lpstr>新婚入住三月 电器短路起火 小两口阴阳相隔</vt:lpstr>
      <vt:lpstr>PowerPoint 演示文稿</vt:lpstr>
      <vt:lpstr>PowerPoint 演示文稿</vt:lpstr>
      <vt:lpstr>11月8日，宁乡一家庭电器负荷起火，造成3尸4命的悲剧</vt:lpstr>
      <vt:lpstr>PowerPoint 演示文稿</vt:lpstr>
      <vt:lpstr>做  到  人  走  电  关</vt:lpstr>
      <vt:lpstr>PowerPoint 演示文稿</vt:lpstr>
      <vt:lpstr>PowerPoint 演示文稿</vt:lpstr>
      <vt:lpstr>厨 房 油 锅 起 火 怎 么 办</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煤  气  瓶  起  火  如  何  扑  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组织引导人员疏散逃生能力 </vt:lpstr>
      <vt:lpstr>PowerPoint 演示文稿</vt:lpstr>
      <vt:lpstr>PowerPoint 演示文稿</vt:lpstr>
      <vt:lpstr>PowerPoint 演示文稿</vt:lpstr>
      <vt:lpstr>逃生方法</vt:lpstr>
      <vt:lpstr>伦敦24层高楼发生火灾，导致80人遇难</vt:lpstr>
      <vt:lpstr>PowerPoint 演示文稿</vt:lpstr>
      <vt:lpstr>PowerPoint 演示文稿</vt:lpstr>
      <vt:lpstr>每年死亡的人中有90%是被浓烟窒息而已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常德轿车起火</vt:lpstr>
      <vt:lpstr>PowerPoint 演示文稿</vt:lpstr>
      <vt:lpstr>PowerPoint 演示文稿</vt:lpstr>
      <vt:lpstr>PowerPoint 演示文稿</vt:lpstr>
      <vt:lpstr>PowerPoint 演示文稿</vt:lpstr>
      <vt:lpstr>PowerPoint 演示文稿</vt:lpstr>
      <vt:lpstr>灭火器的使用方法：</vt:lpstr>
      <vt:lpstr>        干 粉 灭 火 器 的 使 用 方 法</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罗启伦</dc:creator>
  <cp:lastModifiedBy>吴悔</cp:lastModifiedBy>
  <cp:revision>1453</cp:revision>
  <dcterms:created xsi:type="dcterms:W3CDTF">2001-08-30T06:43:00Z</dcterms:created>
  <dcterms:modified xsi:type="dcterms:W3CDTF">2022-11-04T07:44:24Z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0CCD7B9AD127471B8255F7A1CD31B626</vt:lpwstr>
  </property>
  <property fmtid="{D5CDD505-2E9C-101B-9397-08002B2CF9AE}" pid="4" name="KSOSaveFontToCloudKey">
    <vt:lpwstr>0_btnclosed</vt:lpwstr>
  </property>
</Properties>
</file>