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638" r:id="rId3"/>
    <p:sldId id="1157" r:id="rId4"/>
    <p:sldId id="1158" r:id="rId5"/>
    <p:sldId id="1159" r:id="rId6"/>
    <p:sldId id="1160" r:id="rId8"/>
    <p:sldId id="1161" r:id="rId9"/>
    <p:sldId id="1162" r:id="rId10"/>
    <p:sldId id="1163" r:id="rId11"/>
    <p:sldId id="1164" r:id="rId12"/>
    <p:sldId id="1165" r:id="rId13"/>
    <p:sldId id="1166" r:id="rId14"/>
    <p:sldId id="1167" r:id="rId15"/>
    <p:sldId id="1050" r:id="rId16"/>
    <p:sldId id="1051" r:id="rId17"/>
    <p:sldId id="1052" r:id="rId18"/>
    <p:sldId id="1053" r:id="rId19"/>
    <p:sldId id="1054" r:id="rId20"/>
    <p:sldId id="891" r:id="rId21"/>
    <p:sldId id="892" r:id="rId22"/>
    <p:sldId id="894" r:id="rId23"/>
    <p:sldId id="1055" r:id="rId24"/>
    <p:sldId id="752" r:id="rId25"/>
    <p:sldId id="804" r:id="rId26"/>
    <p:sldId id="805" r:id="rId27"/>
    <p:sldId id="806" r:id="rId28"/>
    <p:sldId id="1056" r:id="rId29"/>
    <p:sldId id="1057" r:id="rId30"/>
    <p:sldId id="1058" r:id="rId31"/>
    <p:sldId id="1059" r:id="rId32"/>
    <p:sldId id="1060" r:id="rId33"/>
    <p:sldId id="1061" r:id="rId34"/>
    <p:sldId id="1062" r:id="rId35"/>
    <p:sldId id="1063" r:id="rId36"/>
    <p:sldId id="1066" r:id="rId37"/>
    <p:sldId id="895" r:id="rId38"/>
    <p:sldId id="896" r:id="rId39"/>
    <p:sldId id="897" r:id="rId40"/>
    <p:sldId id="898" r:id="rId41"/>
    <p:sldId id="899" r:id="rId42"/>
    <p:sldId id="900" r:id="rId43"/>
    <p:sldId id="901" r:id="rId44"/>
    <p:sldId id="1168" r:id="rId45"/>
    <p:sldId id="808" r:id="rId46"/>
    <p:sldId id="1169" r:id="rId47"/>
    <p:sldId id="1170" r:id="rId48"/>
    <p:sldId id="1171" r:id="rId49"/>
    <p:sldId id="1172" r:id="rId50"/>
    <p:sldId id="1173" r:id="rId51"/>
    <p:sldId id="1174" r:id="rId52"/>
    <p:sldId id="935" r:id="rId53"/>
    <p:sldId id="936" r:id="rId54"/>
    <p:sldId id="937" r:id="rId55"/>
    <p:sldId id="938" r:id="rId56"/>
    <p:sldId id="939" r:id="rId57"/>
    <p:sldId id="940" r:id="rId58"/>
    <p:sldId id="961" r:id="rId59"/>
    <p:sldId id="962" r:id="rId60"/>
    <p:sldId id="963" r:id="rId61"/>
    <p:sldId id="964" r:id="rId62"/>
    <p:sldId id="965" r:id="rId63"/>
    <p:sldId id="966" r:id="rId64"/>
    <p:sldId id="967" r:id="rId65"/>
    <p:sldId id="968" r:id="rId66"/>
    <p:sldId id="969" r:id="rId67"/>
    <p:sldId id="970" r:id="rId68"/>
    <p:sldId id="971" r:id="rId69"/>
    <p:sldId id="1175" r:id="rId70"/>
    <p:sldId id="1176" r:id="rId71"/>
    <p:sldId id="1177" r:id="rId72"/>
    <p:sldId id="1178" r:id="rId73"/>
    <p:sldId id="1179" r:id="rId74"/>
    <p:sldId id="989" r:id="rId75"/>
    <p:sldId id="990" r:id="rId76"/>
    <p:sldId id="991" r:id="rId77"/>
    <p:sldId id="992" r:id="rId78"/>
    <p:sldId id="999" r:id="rId79"/>
    <p:sldId id="1000" r:id="rId80"/>
    <p:sldId id="1001" r:id="rId81"/>
    <p:sldId id="1002" r:id="rId82"/>
    <p:sldId id="1003" r:id="rId83"/>
    <p:sldId id="1004" r:id="rId84"/>
    <p:sldId id="1005" r:id="rId85"/>
    <p:sldId id="1006" r:id="rId86"/>
    <p:sldId id="1007" r:id="rId87"/>
    <p:sldId id="1008" r:id="rId88"/>
    <p:sldId id="1009" r:id="rId89"/>
    <p:sldId id="1010" r:id="rId90"/>
    <p:sldId id="1011" r:id="rId91"/>
    <p:sldId id="1012" r:id="rId92"/>
    <p:sldId id="1013" r:id="rId93"/>
    <p:sldId id="1014" r:id="rId94"/>
    <p:sldId id="1015" r:id="rId95"/>
    <p:sldId id="1016" r:id="rId96"/>
    <p:sldId id="1017" r:id="rId97"/>
    <p:sldId id="1018" r:id="rId98"/>
    <p:sldId id="1019" r:id="rId99"/>
    <p:sldId id="1020" r:id="rId100"/>
    <p:sldId id="1045" r:id="rId101"/>
    <p:sldId id="1046" r:id="rId102"/>
    <p:sldId id="1180" r:id="rId103"/>
    <p:sldId id="1181" r:id="rId104"/>
    <p:sldId id="1048" r:id="rId105"/>
  </p:sldIdLst>
  <p:sldSz cx="9144000" cy="6858000" type="screen4x3"/>
  <p:notesSz cx="6858000" cy="9144000"/>
  <p:custDataLst>
    <p:tags r:id="rId110"/>
  </p:custData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ahoma" panose="020B060403050404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何玉童" initials="何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2FDB2607-1784-4EEB-B798-7EB5836EED8A}">
        <p14:showMediaCtrls xmlns:p14="http://schemas.microsoft.com/office/powerpoint/2010/main" val="1"/>
      </p:ext>
    </p:extLst>
  </p:showPr>
  <p:clrMru>
    <a:srgbClr val="CC0099"/>
    <a:srgbClr val="660033"/>
    <a:srgbClr val="339966"/>
    <a:srgbClr val="3366FF"/>
    <a:srgbClr val="00FFFF"/>
    <a:srgbClr val="C0C0C0"/>
    <a:srgbClr val="5F5F5F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32786"/>
    <p:restoredTop sz="90929"/>
  </p:normalViewPr>
  <p:slideViewPr>
    <p:cSldViewPr snapToGrid="0" showGuides="1">
      <p:cViewPr>
        <p:scale>
          <a:sx n="70" d="100"/>
          <a:sy n="70" d="100"/>
        </p:scale>
        <p:origin x="-868" y="1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6.xml"/><Relationship Id="rId98" Type="http://schemas.openxmlformats.org/officeDocument/2006/relationships/slide" Target="slides/slide95.xml"/><Relationship Id="rId97" Type="http://schemas.openxmlformats.org/officeDocument/2006/relationships/slide" Target="slides/slide94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notesMaster" Target="notesMasters/notesMaster1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0" Type="http://schemas.openxmlformats.org/officeDocument/2006/relationships/tags" Target="tags/tag4.xml"/><Relationship Id="rId11" Type="http://schemas.openxmlformats.org/officeDocument/2006/relationships/slide" Target="slides/slide8.xml"/><Relationship Id="rId109" Type="http://schemas.openxmlformats.org/officeDocument/2006/relationships/commentAuthors" Target="commentAuthors.xml"/><Relationship Id="rId108" Type="http://schemas.openxmlformats.org/officeDocument/2006/relationships/tableStyles" Target="tableStyles.xml"/><Relationship Id="rId107" Type="http://schemas.openxmlformats.org/officeDocument/2006/relationships/viewProps" Target="viewProps.xml"/><Relationship Id="rId106" Type="http://schemas.openxmlformats.org/officeDocument/2006/relationships/presProps" Target="presProps.xml"/><Relationship Id="rId105" Type="http://schemas.openxmlformats.org/officeDocument/2006/relationships/slide" Target="slides/slide102.xml"/><Relationship Id="rId104" Type="http://schemas.openxmlformats.org/officeDocument/2006/relationships/slide" Target="slides/slide101.xml"/><Relationship Id="rId103" Type="http://schemas.openxmlformats.org/officeDocument/2006/relationships/slide" Target="slides/slide100.xml"/><Relationship Id="rId102" Type="http://schemas.openxmlformats.org/officeDocument/2006/relationships/slide" Target="slides/slide99.xml"/><Relationship Id="rId101" Type="http://schemas.openxmlformats.org/officeDocument/2006/relationships/slide" Target="slides/slide98.xml"/><Relationship Id="rId100" Type="http://schemas.openxmlformats.org/officeDocument/2006/relationships/slide" Target="slides/slide97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0C9862E-B7E8-4CA8-86DB-DF81A809FF70}" type="datetimeFigureOut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6740" name="Rectangle 4"/>
          <p:cNvSpPr>
            <a:spLocks noRo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p>
            <a:pPr lvl="0" algn="r"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974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59747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15974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077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0771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16077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179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1795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16179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281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2819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16282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4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43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1638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18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51203" name="灯片编号占位符 3"/>
          <p:cNvSpPr txBox="1">
            <a:spLocks noGrp="1"/>
          </p:cNvSpPr>
          <p:nvPr>
            <p:ph type="sldNum" sz="quarter"/>
          </p:nvPr>
        </p:nvSpPr>
        <p:spPr bwMode="auto">
          <a:ln/>
        </p:spPr>
        <p:txBody>
          <a:bodyPr wrap="square" lIns="91440" tIns="45720" rIns="91440" bIns="45720" numCol="1" anchor="b" anchorCtr="0" compatLnSpc="1"/>
          <a:p>
            <a:pPr lvl="0" algn="r">
              <a:buNone/>
            </a:pPr>
            <a:fld id="{9A0DB2DC-4C9A-4742-B13C-FB6460FD3503}" type="slidenum">
              <a:rPr lang="zh-CN" altLang="en-US" sz="1800" dirty="0">
                <a:solidFill>
                  <a:srgbClr val="000000"/>
                </a:solidFill>
              </a:rPr>
            </a:fld>
            <a:endParaRPr lang="zh-CN" alt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tags" Target="../tags/tag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026"/>
          <p:cNvGrpSpPr/>
          <p:nvPr/>
        </p:nvGrpSpPr>
        <p:grpSpPr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2056" name="Group 1027"/>
            <p:cNvGrpSpPr/>
            <p:nvPr/>
          </p:nvGrpSpPr>
          <p:grpSpPr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22" name="Rectangle 1028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Rectangle 1029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057" name="Group 1030"/>
            <p:cNvGrpSpPr/>
            <p:nvPr/>
          </p:nvGrpSpPr>
          <p:grpSpPr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20" name="Rectangle 1031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Rectangle 1032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7" name="Rectangle 1033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Rectangle 1034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Rectangle 1035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68972" name="Rectangle 1036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68973" name="Rectangle 103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24" name="Rectangle 103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Rectangle 103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Rectangle 10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b" anchorCtr="0" compatLnSpc="1"/>
          <a:p>
            <a:pPr algn="r">
              <a:buNone/>
            </a:pPr>
            <a:fld id="{9A0DB2DC-4C9A-4742-B13C-FB6460FD3503}" type="slidenum">
              <a:rPr lang="zh-CN" altLang="en-US" dirty="0">
                <a:solidFill>
                  <a:schemeClr val="bg2"/>
                </a:solidFill>
              </a:rPr>
            </a:fld>
            <a:endParaRPr lang="zh-CN" alt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Tahoma" panose="020B0604030504040204" pitchFamily="34" charset="0"/>
              </a:rPr>
            </a:fld>
            <a:endParaRPr lang="zh-CN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Tahoma" panose="020B0604030504040204" pitchFamily="34" charset="0"/>
              </a:rPr>
            </a:fld>
            <a:endParaRPr lang="zh-CN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/>
          <p:cNvSpPr>
            <a:spLocks noChangeArrowheads="1"/>
          </p:cNvSpPr>
          <p:nvPr/>
        </p:nvSpPr>
        <p:spPr bwMode="gray">
          <a:xfrm>
            <a:off x="1588" y="0"/>
            <a:ext cx="9142413" cy="4487863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0"/>
                  <a:invGamma/>
                </a:schemeClr>
              </a:gs>
            </a:gsLst>
            <a:lin ang="5400000" scaled="1"/>
          </a:gradFill>
          <a:ln w="0" algn="ctr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075" name="Group 16"/>
          <p:cNvGrpSpPr/>
          <p:nvPr/>
        </p:nvGrpSpPr>
        <p:grpSpPr>
          <a:xfrm>
            <a:off x="4114800" y="5838825"/>
            <a:ext cx="1079500" cy="633413"/>
            <a:chOff x="2680" y="3678"/>
            <a:chExt cx="680" cy="399"/>
          </a:xfrm>
        </p:grpSpPr>
        <p:sp>
          <p:nvSpPr>
            <p:cNvPr id="16" name="Text Box 14"/>
            <p:cNvSpPr txBox="1">
              <a:spLocks noChangeArrowheads="1"/>
            </p:cNvSpPr>
            <p:nvPr/>
          </p:nvSpPr>
          <p:spPr bwMode="gray">
            <a:xfrm>
              <a:off x="2680" y="3789"/>
              <a:ext cx="680" cy="288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4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CSU</a:t>
              </a:r>
              <a:endParaRPr kumimoji="1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AutoShape 15"/>
            <p:cNvSpPr>
              <a:spLocks noChangeArrowheads="1"/>
            </p:cNvSpPr>
            <p:nvPr/>
          </p:nvSpPr>
          <p:spPr bwMode="gray">
            <a:xfrm rot="5400000">
              <a:off x="2928" y="3493"/>
              <a:ext cx="172" cy="542"/>
            </a:xfrm>
            <a:prstGeom prst="moon">
              <a:avLst>
                <a:gd name="adj" fmla="val 21208"/>
              </a:avLst>
            </a:prstGeom>
            <a:solidFill>
              <a:schemeClr val="accent2"/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77000"/>
            <a:ext cx="2133600" cy="244475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44475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2133600" cy="244475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b" anchorCtr="0" compatLnSpc="1"/>
          <a:p>
            <a:pPr algn="r"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图片 6" descr="10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日期占位符 1"/>
          <p:cNvSpPr>
            <a:spLocks noGrp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页脚占位符 2"/>
          <p:cNvSpPr>
            <a:spLocks noGrp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灯片编号占位符 3"/>
          <p:cNvSpPr>
            <a:spLocks noGrp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b" anchorCtr="0" compatLnSpc="1"/>
          <a:p>
            <a:pPr algn="r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ransition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bg>
      <p:bgPr>
        <a:solidFill>
          <a:srgbClr val="FDF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29563" y="36513"/>
            <a:ext cx="1223962" cy="930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矩形 11"/>
          <p:cNvSpPr/>
          <p:nvPr/>
        </p:nvSpPr>
        <p:spPr>
          <a:xfrm>
            <a:off x="827316" y="210240"/>
            <a:ext cx="6421211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7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0000"/>
                    </a:gs>
                    <a:gs pos="100000">
                      <a:srgbClr val="C00000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新安全生产法对企业的要求</a:t>
            </a: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0000"/>
                  </a:gs>
                  <a:gs pos="100000">
                    <a:srgbClr val="C00000"/>
                  </a:gs>
                </a:gsLst>
                <a:lin ang="5400000" scaled="0"/>
              </a:gra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pic>
        <p:nvPicPr>
          <p:cNvPr id="10248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775" y="98425"/>
            <a:ext cx="722313" cy="8699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矩形 13"/>
          <p:cNvSpPr/>
          <p:nvPr/>
        </p:nvSpPr>
        <p:spPr>
          <a:xfrm>
            <a:off x="0" y="930275"/>
            <a:ext cx="9144000" cy="60325"/>
          </a:xfrm>
          <a:prstGeom prst="rect">
            <a:avLst/>
          </a:prstGeom>
          <a:pattFill prst="dkUpDiag">
            <a:fgClr>
              <a:srgbClr val="FF0000"/>
            </a:fgClr>
            <a:bgClr>
              <a:srgbClr val="C00000"/>
            </a:bgClr>
          </a:pattFill>
          <a:ln w="1905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250" name="图片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37450" y="0"/>
            <a:ext cx="677863" cy="606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PA-图片 2"/>
          <p:cNvSpPr/>
          <p:nvPr>
            <p:custDataLst>
              <p:tags r:id="rId5"/>
            </p:custDataLst>
          </p:nvPr>
        </p:nvSpPr>
        <p:spPr>
          <a:xfrm>
            <a:off x="0" y="4484688"/>
            <a:ext cx="9144000" cy="2373313"/>
          </a:xfrm>
          <a:custGeom>
            <a:avLst/>
            <a:gdLst/>
            <a:ahLst/>
            <a:cxnLst/>
            <a:rect l="0" t="0" r="0" b="0"/>
            <a:pathLst>
              <a:path w="9144001" h="1780101">
                <a:moveTo>
                  <a:pt x="0" y="0"/>
                </a:moveTo>
                <a:lnTo>
                  <a:pt x="9144000" y="0"/>
                </a:lnTo>
                <a:lnTo>
                  <a:pt x="9144000" y="1780100"/>
                </a:lnTo>
                <a:lnTo>
                  <a:pt x="0" y="1780100"/>
                </a:lnTo>
                <a:close/>
              </a:path>
            </a:pathLst>
          </a:custGeom>
          <a:blipFill dpi="0" rotWithShape="1">
            <a:blip r:embed="rId6">
              <a:alphaModFix amt="31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lang="zh-CN" alt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133600" cy="320675"/>
          </a:xfrm>
        </p:spPr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20675"/>
          </a:xfrm>
        </p:spPr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</p:spPr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ransition spd="slow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Tahoma" panose="020B0604030504040204" pitchFamily="34" charset="0"/>
              </a:rPr>
            </a:fld>
            <a:endParaRPr lang="zh-CN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Tahoma" panose="020B0604030504040204" pitchFamily="34" charset="0"/>
              </a:rPr>
            </a:fld>
            <a:endParaRPr lang="zh-CN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Tahoma" panose="020B0604030504040204" pitchFamily="34" charset="0"/>
              </a:rPr>
            </a:fld>
            <a:endParaRPr lang="zh-CN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Tahoma" panose="020B0604030504040204" pitchFamily="34" charset="0"/>
              </a:rPr>
            </a:fld>
            <a:endParaRPr lang="zh-CN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Tahoma" panose="020B0604030504040204" pitchFamily="34" charset="0"/>
              </a:rPr>
            </a:fld>
            <a:endParaRPr lang="zh-CN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Tahoma" panose="020B0604030504040204" pitchFamily="34" charset="0"/>
              </a:rPr>
            </a:fld>
            <a:endParaRPr lang="zh-CN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Tahoma" panose="020B0604030504040204" pitchFamily="34" charset="0"/>
              </a:rPr>
            </a:fld>
            <a:endParaRPr lang="zh-CN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None/>
              <a:defRPr/>
            </a:pPr>
            <a:endParaRPr kumimoji="1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Tahoma" panose="020B0604030504040204" pitchFamily="34" charset="0"/>
              </a:rPr>
            </a:fld>
            <a:endParaRPr lang="zh-CN" alt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67938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7939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7941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7942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7943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7944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3" name="Rectangle 9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34" name="Rectangle 10"/>
          <p:cNvSpPr>
            <a:spLocks noGrp="1"/>
          </p:cNvSpPr>
          <p:nvPr>
            <p:ph type="body" idx="1"/>
          </p:nvPr>
        </p:nvSpPr>
        <p:spPr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6794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kumimoji="0"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794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ctr">
              <a:defRPr kumimoji="0"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794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Tahoma" panose="020B0604030504040204" pitchFamily="34" charset="0"/>
              </a:rPr>
            </a:fld>
            <a:endParaRPr lang="zh-CN" altLang="en-US" dirty="0">
              <a:latin typeface="Tahom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>
    <p:wipe dir="d"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8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9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0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1" Type="http://schemas.openxmlformats.org/officeDocument/2006/relationships/tags" Target="../tags/tag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1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2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5.jpeg"/><Relationship Id="rId1" Type="http://schemas.openxmlformats.org/officeDocument/2006/relationships/image" Target="../media/image64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66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microsoft.com/office/2007/relationships/media" Target="file:///E:\&#24352;&#21018;&#35762;&#20041;\03%20&#28895;&#33457;&#29190;&#31481;&#65288;&#24352;&#21018;&#65289;\&#28895;&#33457;&#29190;&#31481;&#34892;&#19994;&#37325;&#22823;&#21361;&#38505;&#28304;&#36776;&#35782;&#19982;&#20107;&#25925;&#25937;&#25588;&#39044;&#26696;(&#24352;&#21018;)\2014.8&#12298;&#28895;&#33457;&#29190;&#31481;&#37325;&#22823;&#21361;&#38505;&#28304;&#36776;&#35782;&#19982;&#20107;&#25925;&#24212;&#24613;&#25937;&#25588;&#12299;\&#12298;&#27888;&#22374;&#23612;&#20811;&#21495;&#12299;&#20027;&#39064;&#26354;.mp3" TargetMode="External"/><Relationship Id="rId3" Type="http://schemas.openxmlformats.org/officeDocument/2006/relationships/audio" Target="file:///E:\&#24352;&#21018;&#35762;&#20041;\03%20&#28895;&#33457;&#29190;&#31481;&#65288;&#24352;&#21018;&#65289;\&#28895;&#33457;&#29190;&#31481;&#34892;&#19994;&#37325;&#22823;&#21361;&#38505;&#28304;&#36776;&#35782;&#19982;&#20107;&#25925;&#25937;&#25588;&#39044;&#26696;(&#24352;&#21018;)\2014.8&#12298;&#28895;&#33457;&#29190;&#31481;&#37325;&#22823;&#21361;&#38505;&#28304;&#36776;&#35782;&#19982;&#20107;&#25925;&#24212;&#24613;&#25937;&#25588;&#12299;\&#12298;&#27888;&#22374;&#23612;&#20811;&#21495;&#12299;&#20027;&#39064;&#26354;.mp3" TargetMode="External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6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7.png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6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1.png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6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5.png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1" Type="http://schemas.openxmlformats.org/officeDocument/2006/relationships/image" Target="../media/image86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8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0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1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2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4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5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6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7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9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0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1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2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3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4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5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6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7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9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0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1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2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3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4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5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6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7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Picture 1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0" y="908050"/>
            <a:ext cx="9144000" cy="1570038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1" lang="zh-CN" altLang="en-US" sz="4800" b="1" kern="1200" cap="none" spc="0" normalizeH="0" baseline="0" noProof="0" dirty="0">
                <a:solidFill>
                  <a:srgbClr val="FF0000"/>
                </a:solidFill>
                <a:latin typeface="楷体_GB2312" pitchFamily="49" charset="-122"/>
                <a:ea typeface="宋体" panose="02010600030101010101" pitchFamily="2" charset="-122"/>
                <a:cs typeface="+mn-cs"/>
              </a:rPr>
              <a:t>地勘企业安全技术及</a:t>
            </a:r>
            <a:endParaRPr kumimoji="1" lang="en-US" altLang="zh-CN" sz="4800" b="1" kern="1200" cap="none" spc="0" normalizeH="0" baseline="0" noProof="0" dirty="0">
              <a:solidFill>
                <a:srgbClr val="FF0000"/>
              </a:solidFill>
              <a:latin typeface="楷体_GB2312" pitchFamily="49" charset="-122"/>
              <a:ea typeface="宋体" panose="02010600030101010101" pitchFamily="2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1" lang="zh-CN" altLang="en-US" sz="4800" b="1" kern="1200" cap="none" spc="0" normalizeH="0" baseline="0" noProof="0" dirty="0">
                <a:solidFill>
                  <a:srgbClr val="FF0000"/>
                </a:solidFill>
                <a:latin typeface="楷体_GB2312" pitchFamily="49" charset="-122"/>
                <a:ea typeface="宋体" panose="02010600030101010101" pitchFamily="2" charset="-122"/>
                <a:cs typeface="+mn-cs"/>
              </a:rPr>
              <a:t>安全管理艺术培训</a:t>
            </a:r>
            <a:endParaRPr kumimoji="1" lang="zh-CN" altLang="en-US" kern="1200" cap="none" spc="0" normalizeH="0" baseline="0" noProof="0" dirty="0"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24" name="Text Box 13"/>
          <p:cNvSpPr txBox="1"/>
          <p:nvPr/>
        </p:nvSpPr>
        <p:spPr>
          <a:xfrm>
            <a:off x="2916238" y="2997200"/>
            <a:ext cx="5832475" cy="33242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algn="ctr" eaLnBrk="0" hangingPunct="0">
              <a:buFont typeface="MSDW" pitchFamily="34" charset="2"/>
            </a:pPr>
            <a:r>
              <a:rPr lang="zh-CN" altLang="en-US" sz="3200" b="1" dirty="0">
                <a:solidFill>
                  <a:srgbClr val="A50021"/>
                </a:solidFill>
                <a:latin typeface="Arial" panose="020B0604020202020204" pitchFamily="34" charset="0"/>
                <a:ea typeface="楷体_GB2312" pitchFamily="49" charset="-122"/>
              </a:rPr>
              <a:t>中南大学</a:t>
            </a:r>
            <a:endParaRPr lang="zh-CN" altLang="en-US" sz="3200" b="1" dirty="0">
              <a:solidFill>
                <a:srgbClr val="A50021"/>
              </a:solidFill>
              <a:latin typeface="Arial" panose="020B0604020202020204" pitchFamily="34" charset="0"/>
              <a:ea typeface="楷体_GB2312" pitchFamily="49" charset="-122"/>
            </a:endParaRPr>
          </a:p>
          <a:p>
            <a:pPr algn="ctr" eaLnBrk="0" hangingPunct="0">
              <a:buFont typeface="MSDW" pitchFamily="34" charset="2"/>
            </a:pPr>
            <a:r>
              <a:rPr lang="zh-CN" altLang="en-US" sz="3200" b="1" dirty="0">
                <a:solidFill>
                  <a:srgbClr val="A50021"/>
                </a:solidFill>
                <a:latin typeface="Arial" panose="020B0604020202020204" pitchFamily="34" charset="0"/>
                <a:ea typeface="楷体_GB2312" pitchFamily="49" charset="-122"/>
              </a:rPr>
              <a:t>资源与安全工程学院</a:t>
            </a:r>
            <a:endParaRPr lang="zh-CN" altLang="en-US" sz="3200" b="1" dirty="0">
              <a:solidFill>
                <a:srgbClr val="A50021"/>
              </a:solidFill>
              <a:latin typeface="Arial" panose="020B0604020202020204" pitchFamily="34" charset="0"/>
              <a:ea typeface="楷体_GB2312" pitchFamily="49" charset="-122"/>
            </a:endParaRPr>
          </a:p>
          <a:p>
            <a:pPr algn="ctr" eaLnBrk="0" hangingPunct="0">
              <a:buFont typeface="MSDW" pitchFamily="34" charset="2"/>
            </a:pPr>
            <a:endParaRPr lang="zh-CN" altLang="en-US" sz="3200" b="1" dirty="0">
              <a:solidFill>
                <a:srgbClr val="A50021"/>
              </a:solidFill>
              <a:latin typeface="Arial" panose="020B0604020202020204" pitchFamily="34" charset="0"/>
              <a:ea typeface="楷体_GB2312" pitchFamily="49" charset="-122"/>
            </a:endParaRPr>
          </a:p>
          <a:p>
            <a:pPr algn="ctr" eaLnBrk="0" hangingPunct="0">
              <a:buFont typeface="MSDW" pitchFamily="34" charset="2"/>
            </a:pPr>
            <a:r>
              <a:rPr lang="zh-CN" altLang="en-US" sz="3200" b="1" dirty="0">
                <a:solidFill>
                  <a:srgbClr val="A50021"/>
                </a:solidFill>
                <a:latin typeface="Arial" panose="020B0604020202020204" pitchFamily="34" charset="0"/>
                <a:ea typeface="楷体_GB2312" pitchFamily="49" charset="-122"/>
              </a:rPr>
              <a:t>       邓红卫   副院长</a:t>
            </a:r>
            <a:endParaRPr lang="en-US" altLang="zh-CN" sz="3200" b="1" dirty="0">
              <a:solidFill>
                <a:srgbClr val="A50021"/>
              </a:solidFill>
              <a:latin typeface="Arial" panose="020B0604020202020204" pitchFamily="34" charset="0"/>
              <a:ea typeface="楷体_GB2312" pitchFamily="49" charset="-122"/>
            </a:endParaRPr>
          </a:p>
          <a:p>
            <a:pPr algn="ctr" eaLnBrk="0" hangingPunct="0">
              <a:buFont typeface="MSDW" pitchFamily="34" charset="2"/>
            </a:pPr>
            <a:r>
              <a:rPr lang="zh-CN" altLang="en-US" sz="3200" b="1" dirty="0">
                <a:solidFill>
                  <a:srgbClr val="A50021"/>
                </a:solidFill>
                <a:latin typeface="Arial" panose="020B0604020202020204" pitchFamily="34" charset="0"/>
                <a:ea typeface="楷体_GB2312" pitchFamily="49" charset="-122"/>
              </a:rPr>
              <a:t>                          博导  教授</a:t>
            </a:r>
            <a:endParaRPr lang="zh-CN" altLang="en-US" sz="3200" b="1" dirty="0">
              <a:solidFill>
                <a:srgbClr val="A50021"/>
              </a:solidFill>
              <a:latin typeface="Arial" panose="020B0604020202020204" pitchFamily="34" charset="0"/>
              <a:ea typeface="楷体_GB2312" pitchFamily="49" charset="-122"/>
            </a:endParaRPr>
          </a:p>
          <a:p>
            <a:pPr algn="ctr" eaLnBrk="0" hangingPunct="0">
              <a:buFont typeface="MSDW" pitchFamily="34" charset="2"/>
            </a:pPr>
            <a:r>
              <a:rPr lang="en-US" altLang="zh-CN" sz="2800" b="1" dirty="0">
                <a:solidFill>
                  <a:srgbClr val="FFFF00"/>
                </a:solidFill>
                <a:latin typeface="Arial" panose="020B0604020202020204" pitchFamily="34" charset="0"/>
                <a:ea typeface="楷体_GB2312" pitchFamily="49" charset="-122"/>
              </a:rPr>
              <a:t>TEL:</a:t>
            </a:r>
            <a:r>
              <a:rPr lang="en-US" altLang="zh-CN" sz="2800" b="1" dirty="0">
                <a:solidFill>
                  <a:schemeClr val="accent1"/>
                </a:solidFill>
                <a:latin typeface="Arial" panose="020B0604020202020204" pitchFamily="34" charset="0"/>
                <a:ea typeface="楷体_GB2312" pitchFamily="49" charset="-122"/>
              </a:rPr>
              <a:t>13974855898</a:t>
            </a:r>
            <a:endParaRPr lang="en-US" altLang="zh-CN" sz="2800" b="1" dirty="0">
              <a:solidFill>
                <a:schemeClr val="accent1"/>
              </a:solidFill>
              <a:latin typeface="Arial" panose="020B0604020202020204" pitchFamily="34" charset="0"/>
              <a:ea typeface="楷体_GB2312" pitchFamily="49" charset="-122"/>
            </a:endParaRPr>
          </a:p>
          <a:p>
            <a:pPr algn="ctr" eaLnBrk="0" hangingPunct="0">
              <a:buFont typeface="MSDW" pitchFamily="34" charset="2"/>
            </a:pPr>
            <a:r>
              <a:rPr lang="en-US" altLang="zh-CN" sz="2800" b="1" dirty="0">
                <a:solidFill>
                  <a:srgbClr val="FFFF00"/>
                </a:solidFill>
                <a:latin typeface="Arial" panose="020B0604020202020204" pitchFamily="34" charset="0"/>
                <a:ea typeface="楷体_GB2312" pitchFamily="49" charset="-122"/>
              </a:rPr>
              <a:t>EMAIL:</a:t>
            </a:r>
            <a:r>
              <a:rPr lang="en-US" altLang="zh-CN" sz="2800" b="1" dirty="0">
                <a:solidFill>
                  <a:schemeClr val="accent1"/>
                </a:solidFill>
                <a:latin typeface="Arial" panose="020B0604020202020204" pitchFamily="34" charset="0"/>
                <a:ea typeface="楷体_GB2312" pitchFamily="49" charset="-122"/>
              </a:rPr>
              <a:t>Denghw208@126.com</a:t>
            </a:r>
            <a:endParaRPr lang="en-US" altLang="zh-CN" sz="2800" b="1" dirty="0">
              <a:solidFill>
                <a:schemeClr val="accent1"/>
              </a:solidFill>
              <a:latin typeface="Arial" panose="020B0604020202020204" pitchFamily="34" charset="0"/>
              <a:ea typeface="楷体_GB2312" pitchFamily="49" charset="-122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箭头: 五边形 10"/>
          <p:cNvSpPr/>
          <p:nvPr/>
        </p:nvSpPr>
        <p:spPr>
          <a:xfrm>
            <a:off x="1946672" y="1727597"/>
            <a:ext cx="5732860" cy="581025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-apple-system"/>
              </a:rPr>
              <a:t>安全生产管理机构以及安全生产管理人员职责</a:t>
            </a:r>
            <a:endParaRPr lang="en-US" altLang="zh-CN" sz="1800" b="1" dirty="0">
              <a:solidFill>
                <a:schemeClr val="bg1"/>
              </a:solidFill>
              <a:latin typeface="-apple-system"/>
            </a:endParaRPr>
          </a:p>
        </p:txBody>
      </p:sp>
      <p:pic>
        <p:nvPicPr>
          <p:cNvPr id="78851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0" y="4456510"/>
            <a:ext cx="6858000" cy="1544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8852" name="文本框 9"/>
          <p:cNvSpPr txBox="1"/>
          <p:nvPr/>
        </p:nvSpPr>
        <p:spPr>
          <a:xfrm>
            <a:off x="1381125" y="2357438"/>
            <a:ext cx="6572250" cy="34150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/>
            <a:r>
              <a:rPr lang="zh-CN" altLang="en-US" sz="1800" dirty="0">
                <a:solidFill>
                  <a:srgbClr val="333333"/>
                </a:solidFill>
                <a:latin typeface="-apple-system"/>
              </a:rPr>
              <a:t>（一）组织或者参与拟订本单位安全生产规章制度、操作规程和生产安全事故应急救援预案；</a:t>
            </a:r>
            <a:endParaRPr lang="zh-CN" altLang="en-US" sz="1800" dirty="0">
              <a:solidFill>
                <a:srgbClr val="333333"/>
              </a:solidFill>
              <a:latin typeface="-apple-system"/>
            </a:endParaRPr>
          </a:p>
          <a:p>
            <a:pPr algn="just"/>
            <a:r>
              <a:rPr lang="zh-CN" altLang="en-US" sz="1800" dirty="0">
                <a:solidFill>
                  <a:srgbClr val="333333"/>
                </a:solidFill>
                <a:latin typeface="-apple-system"/>
              </a:rPr>
              <a:t>（二）组织或者参与本单位安全生产教育和培训，如实记录安全生产教育和培训情况；</a:t>
            </a:r>
            <a:endParaRPr lang="zh-CN" altLang="en-US" sz="1800" dirty="0">
              <a:solidFill>
                <a:srgbClr val="333333"/>
              </a:solidFill>
              <a:latin typeface="-apple-system"/>
            </a:endParaRPr>
          </a:p>
          <a:p>
            <a:pPr algn="just"/>
            <a:r>
              <a:rPr lang="zh-CN" altLang="en-US" sz="1800" dirty="0">
                <a:solidFill>
                  <a:srgbClr val="333333"/>
                </a:solidFill>
                <a:latin typeface="-apple-system"/>
              </a:rPr>
              <a:t>（三）组织开展危险源辨识和评估，督促落实本单位重大危险源的安全管理措施；</a:t>
            </a:r>
            <a:endParaRPr lang="zh-CN" altLang="en-US" sz="1800" dirty="0">
              <a:solidFill>
                <a:srgbClr val="333333"/>
              </a:solidFill>
              <a:latin typeface="-apple-system"/>
            </a:endParaRPr>
          </a:p>
          <a:p>
            <a:pPr algn="just"/>
            <a:r>
              <a:rPr lang="zh-CN" altLang="en-US" sz="1800" dirty="0">
                <a:solidFill>
                  <a:srgbClr val="333333"/>
                </a:solidFill>
                <a:latin typeface="-apple-system"/>
              </a:rPr>
              <a:t>（四）组织或者参与本单位应急救援演练；</a:t>
            </a:r>
            <a:endParaRPr lang="zh-CN" altLang="en-US" sz="1800" dirty="0">
              <a:solidFill>
                <a:srgbClr val="333333"/>
              </a:solidFill>
              <a:latin typeface="-apple-system"/>
            </a:endParaRPr>
          </a:p>
          <a:p>
            <a:pPr algn="just"/>
            <a:r>
              <a:rPr lang="zh-CN" altLang="en-US" sz="1800" dirty="0">
                <a:solidFill>
                  <a:srgbClr val="333333"/>
                </a:solidFill>
                <a:latin typeface="-apple-system"/>
              </a:rPr>
              <a:t>（五）检查本单位的安全生产状况，及时排查生产安全事故隐患，提出改进安全生产管理的建议；</a:t>
            </a:r>
            <a:endParaRPr lang="zh-CN" altLang="en-US" sz="1800" dirty="0">
              <a:solidFill>
                <a:srgbClr val="333333"/>
              </a:solidFill>
              <a:latin typeface="-apple-system"/>
            </a:endParaRPr>
          </a:p>
          <a:p>
            <a:pPr algn="just"/>
            <a:r>
              <a:rPr lang="zh-CN" altLang="en-US" sz="1800" dirty="0">
                <a:solidFill>
                  <a:srgbClr val="333333"/>
                </a:solidFill>
                <a:latin typeface="-apple-system"/>
              </a:rPr>
              <a:t>（六）制止和纠正违章指挥、强令冒险作业、违反操作规程的行为；</a:t>
            </a:r>
            <a:endParaRPr lang="zh-CN" altLang="en-US" sz="1800" dirty="0">
              <a:solidFill>
                <a:srgbClr val="333333"/>
              </a:solidFill>
              <a:latin typeface="-apple-system"/>
            </a:endParaRPr>
          </a:p>
          <a:p>
            <a:pPr algn="just"/>
            <a:r>
              <a:rPr lang="zh-CN" altLang="en-US" sz="1800" dirty="0">
                <a:solidFill>
                  <a:srgbClr val="333333"/>
                </a:solidFill>
                <a:latin typeface="-apple-system"/>
              </a:rPr>
              <a:t>（七）督促落实本单位安全生产整改措施。</a:t>
            </a:r>
            <a:endParaRPr lang="zh-CN" altLang="en-US" sz="1800" dirty="0">
              <a:solidFill>
                <a:srgbClr val="333333"/>
              </a:solidFill>
              <a:latin typeface="-apple-system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4146" name="标题 1"/>
          <p:cNvSpPr>
            <a:spLocks noGrp="1"/>
          </p:cNvSpPr>
          <p:nvPr>
            <p:ph type="title"/>
          </p:nvPr>
        </p:nvSpPr>
        <p:spPr>
          <a:xfrm>
            <a:off x="1852613" y="1138238"/>
            <a:ext cx="5257800" cy="422672"/>
          </a:xfrm>
        </p:spPr>
        <p:txBody>
          <a:bodyPr vert="horz" wrap="square" lIns="68580" tIns="34290" rIns="68580" bIns="34290" anchor="ctr"/>
          <a:p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134147" name="内容占位符 2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p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134148" name="Picture 2" descr="https://wkretype.bdimg.com/retype/zoom/eaebfac0a1c7aa00b52acba1?pn=140&amp;o=jpg_6&amp;md5sum=43e917c2cf330d8d985410b4289d38f1&amp;sign=3fbe641bb2&amp;png=11845499-11899672&amp;jpg=20606808-207120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525" y="857250"/>
            <a:ext cx="8637905" cy="5143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5170" name="标题 1"/>
          <p:cNvSpPr>
            <a:spLocks noGrp="1"/>
          </p:cNvSpPr>
          <p:nvPr>
            <p:ph type="title"/>
          </p:nvPr>
        </p:nvSpPr>
        <p:spPr>
          <a:xfrm>
            <a:off x="1852613" y="1138238"/>
            <a:ext cx="5257800" cy="422672"/>
          </a:xfrm>
        </p:spPr>
        <p:txBody>
          <a:bodyPr vert="horz" wrap="square" lIns="68580" tIns="34290" rIns="68580" bIns="34290" anchor="ctr"/>
          <a:p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135171" name="内容占位符 2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p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135172" name="Picture 2" descr="https://wkretype.bdimg.com/retype/zoom/eaebfac0a1c7aa00b52acba1?pn=143&amp;o=jpg_6&amp;md5sum=43e917c2cf330d8d985410b4289d38f1&amp;sign=3fbe641bb2&amp;png=12041042-12140564&amp;jpg=20995099-2115236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3055" y="857250"/>
            <a:ext cx="8519160" cy="5143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5714" name="Picture 10" descr="中南大学"/>
          <p:cNvPicPr>
            <a:picLocks noChangeAspect="1"/>
          </p:cNvPicPr>
          <p:nvPr/>
        </p:nvPicPr>
        <p:blipFill>
          <a:blip r:embed="rId1">
            <a:lum bright="6000" contrast="1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539750" y="2060575"/>
            <a:ext cx="8382000" cy="1189038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sz="7200" b="1" kern="1200" cap="none" spc="0" normalizeH="0" baseline="0" noProof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  <a:t>谢谢各位</a:t>
            </a:r>
            <a:endParaRPr kumimoji="1" lang="zh-CN" altLang="en-US" sz="7200" b="1" kern="1200" cap="none" spc="0" normalizeH="0" baseline="0" noProof="0">
              <a:solidFill>
                <a:srgbClr val="FF0000"/>
              </a:solidFill>
              <a:latin typeface="Arial" panose="020B0604020202020204" pitchFamily="34" charset="0"/>
              <a:ea typeface="隶书" panose="02010509060101010101" pitchFamily="49" charset="-122"/>
              <a:cs typeface="+mn-cs"/>
            </a:endParaRP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8961" name="图片 345"/>
          <p:cNvPicPr>
            <a:picLocks noChangeAspect="1"/>
          </p:cNvPicPr>
          <p:nvPr/>
        </p:nvPicPr>
        <p:blipFill>
          <a:blip r:embed="rId1"/>
          <a:srcRect b="13457"/>
          <a:stretch>
            <a:fillRect/>
          </a:stretch>
        </p:blipFill>
        <p:spPr>
          <a:xfrm>
            <a:off x="379095" y="1002030"/>
            <a:ext cx="8245475" cy="4773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32094001-95c4-46c5-a38e-1c59505c4d8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4225" b="8870"/>
          <a:stretch>
            <a:fillRect/>
          </a:stretch>
        </p:blipFill>
        <p:spPr>
          <a:xfrm>
            <a:off x="1186815" y="1752600"/>
            <a:ext cx="6308090" cy="4032885"/>
          </a:xfrm>
          <a:prstGeom prst="rect">
            <a:avLst/>
          </a:prstGeom>
        </p:spPr>
      </p:pic>
      <p:sp>
        <p:nvSpPr>
          <p:cNvPr id="3" name="流程图: 终止 2"/>
          <p:cNvSpPr/>
          <p:nvPr/>
        </p:nvSpPr>
        <p:spPr>
          <a:xfrm>
            <a:off x="4699000" y="2459990"/>
            <a:ext cx="1862455" cy="400685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chemeClr val="tx1"/>
                </a:solidFill>
              </a:rPr>
              <a:t>HOW</a:t>
            </a:r>
            <a:endParaRPr lang="en-US" altLang="zh-CN" sz="2800" b="1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7171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7172" name="图片 3" descr="https://wkretype.bdimg.com/retype/zoom/a19a9ab214791711cd791729?pn=6&amp;o=jpg_6&amp;md5sum=aaf95fd74c316916930eeea2498bbe49&amp;sign=9eeb09d00e&amp;png=396774-588460&amp;jpg=835559-1243301"/>
          <p:cNvPicPr>
            <a:picLocks noChangeAspect="1"/>
          </p:cNvPicPr>
          <p:nvPr/>
        </p:nvPicPr>
        <p:blipFill>
          <a:blip r:embed="rId1"/>
          <a:srcRect l="8835" t="17671" r="4173" b="7430"/>
          <a:stretch>
            <a:fillRect/>
          </a:stretch>
        </p:blipFill>
        <p:spPr>
          <a:xfrm>
            <a:off x="369888" y="349250"/>
            <a:ext cx="8640762" cy="6143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8195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8196" name="图片 3" descr="https://wkretype.bdimg.com/retype/zoom/a19a9ab214791711cd791729?pn=7&amp;o=jpg_6&amp;md5sum=aaf95fd74c316916930eeea2498bbe49&amp;sign=9eeb09d00e&amp;png=588461-712179&amp;jpg=1243302-1491537"/>
          <p:cNvPicPr>
            <a:picLocks noChangeAspect="1"/>
          </p:cNvPicPr>
          <p:nvPr/>
        </p:nvPicPr>
        <p:blipFill>
          <a:blip r:embed="rId1"/>
          <a:srcRect l="9439" t="16667" r="6491" b="23093"/>
          <a:stretch>
            <a:fillRect/>
          </a:stretch>
        </p:blipFill>
        <p:spPr>
          <a:xfrm>
            <a:off x="319088" y="123825"/>
            <a:ext cx="8547100" cy="6359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9219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9220" name="图片 3" descr="https://wkretype.bdimg.com/retype/zoom/a19a9ab214791711cd791729?pn=8&amp;o=jpg_6&amp;md5sum=aaf95fd74c316916930eeea2498bbe49&amp;sign=9eeb09d00e&amp;png=712180-819434&amp;jpg=1491538-1712289"/>
          <p:cNvPicPr>
            <a:picLocks noChangeAspect="1"/>
          </p:cNvPicPr>
          <p:nvPr/>
        </p:nvPicPr>
        <p:blipFill>
          <a:blip r:embed="rId1"/>
          <a:srcRect l="9831" t="17068" r="19771" b="21889"/>
          <a:stretch>
            <a:fillRect/>
          </a:stretch>
        </p:blipFill>
        <p:spPr>
          <a:xfrm>
            <a:off x="298450" y="360363"/>
            <a:ext cx="8721725" cy="601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10243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10244" name="图片 3" descr="https://wkretype.bdimg.com/retype/zoom/a19a9ab214791711cd791729?pn=9&amp;o=jpg_6&amp;md5sum=aaf95fd74c316916930eeea2498bbe49&amp;sign=9eeb09d00e&amp;png=819435-946125&amp;jpg=1712290-1960315"/>
          <p:cNvPicPr>
            <a:picLocks noChangeAspect="1"/>
          </p:cNvPicPr>
          <p:nvPr/>
        </p:nvPicPr>
        <p:blipFill>
          <a:blip r:embed="rId1"/>
          <a:srcRect l="9137" t="17671" r="20419" b="6209"/>
          <a:stretch>
            <a:fillRect/>
          </a:stretch>
        </p:blipFill>
        <p:spPr>
          <a:xfrm>
            <a:off x="123825" y="287338"/>
            <a:ext cx="8836025" cy="6267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11267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11268" name="图片 3" descr="https://wkretype.bdimg.com/retype/zoom/a19a9ab214791711cd791729?pn=10&amp;o=jpg_6&amp;md5sum=aaf95fd74c316916930eeea2498bbe49&amp;sign=9eeb09d00e&amp;png=946126-1097134&amp;jpg=1960316-2266704"/>
          <p:cNvPicPr>
            <a:picLocks noChangeAspect="1"/>
          </p:cNvPicPr>
          <p:nvPr/>
        </p:nvPicPr>
        <p:blipFill>
          <a:blip r:embed="rId1"/>
          <a:srcRect l="8986" t="16466" r="5428" b="14458"/>
          <a:stretch>
            <a:fillRect/>
          </a:stretch>
        </p:blipFill>
        <p:spPr>
          <a:xfrm>
            <a:off x="82550" y="144463"/>
            <a:ext cx="9020175" cy="6502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0" name="图片 1" descr="https://wkretype.bdimg.com/retype/zoom/8fb22b29ed630b1c59eeb558?pn=6&amp;o=jpg_6&amp;md5sum=024af0842b3fad59cf980e456cdf20ec&amp;sign=6795979e3f&amp;png=459778-551167&amp;jpg=1355085-16055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4" name="图片 1" descr="https://wkretype.bdimg.com/retype/zoom/8fb22b29ed630b1c59eeb558?pn=7&amp;o=jpg_6&amp;md5sum=024af0842b3fad59cf980e456cdf20ec&amp;sign=6795979e3f&amp;png=551168-643554&amp;jpg=1605578-18927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页脚占位符 4"/>
          <p:cNvSpPr>
            <a:spLocks noGrp="1" noChangeArrowheads="1"/>
          </p:cNvSpPr>
          <p:nvPr/>
        </p:nvSpPr>
        <p:spPr bwMode="auto">
          <a:xfrm>
            <a:off x="3132138" y="5329238"/>
            <a:ext cx="2895600" cy="342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14" tIns="34257" rIns="68514" bIns="34257"/>
          <a:lstStyle/>
          <a:p>
            <a:pPr algn="ctr" defTabSz="845820"/>
            <a:fld id="{6805F42B-FEA0-452A-99C0-CD9803F537D5}" type="slidenum">
              <a:rPr lang="zh-CN" altLang="en-US" sz="1050">
                <a:solidFill>
                  <a:schemeClr val="bg1"/>
                </a:solidFill>
                <a:ea typeface="宋体" panose="02010600030101010101" pitchFamily="2" charset="-122"/>
                <a:sym typeface="Verdana" panose="020B0604030504040204" pitchFamily="34" charset="0"/>
              </a:rPr>
            </a:fld>
            <a:endParaRPr lang="en-US" altLang="zh-CN" sz="1050">
              <a:solidFill>
                <a:schemeClr val="bg1"/>
              </a:solidFill>
              <a:ea typeface="宋体" panose="02010600030101010101" pitchFamily="2" charset="-122"/>
              <a:sym typeface="Verdana" panose="020B0604030504040204" pitchFamily="34" charset="0"/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971552" y="1881535"/>
            <a:ext cx="1107621" cy="3618310"/>
          </a:xfrm>
          <a:prstGeom prst="rect">
            <a:avLst/>
          </a:prstGeom>
          <a:solidFill>
            <a:schemeClr val="accent2"/>
          </a:solidFill>
          <a:ln w="38100">
            <a:solidFill>
              <a:srgbClr val="FFFFFF"/>
            </a:solidFill>
          </a:ln>
        </p:spPr>
        <p:txBody>
          <a:bodyPr lIns="68514" tIns="34257" rIns="68514" bIns="34257"/>
          <a:lstStyle/>
          <a:p>
            <a:pPr marL="0" indent="0" defTabSz="845820" eaLnBrk="1" hangingPunct="1">
              <a:buClr>
                <a:schemeClr val="tx1"/>
              </a:buClr>
            </a:pPr>
            <a:endParaRPr lang="zh-CN" altLang="en-US" sz="277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indent="0" algn="ctr" defTabSz="845820" eaLnBrk="1" hangingPunct="1">
              <a:buClr>
                <a:schemeClr val="tx1"/>
              </a:buClr>
              <a:buNone/>
            </a:pPr>
            <a:endParaRPr lang="en-US" altLang="zh-CN" sz="277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indent="0" algn="ctr" defTabSz="845820" eaLnBrk="1" hangingPunct="1">
              <a:buClr>
                <a:schemeClr val="tx1"/>
              </a:buClr>
              <a:buNone/>
            </a:pPr>
            <a:r>
              <a:rPr lang="zh-CN" altLang="en-US" sz="277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安全生产工作的极端重要性</a:t>
            </a:r>
            <a:endParaRPr lang="zh-CN" altLang="en-US" sz="2100" b="1" dirty="0" smtClean="0">
              <a:solidFill>
                <a:schemeClr val="accent1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12676" name="Rectangle 3"/>
          <p:cNvSpPr>
            <a:spLocks noChangeArrowheads="1"/>
          </p:cNvSpPr>
          <p:nvPr/>
        </p:nvSpPr>
        <p:spPr bwMode="auto">
          <a:xfrm>
            <a:off x="3984626" y="1577579"/>
            <a:ext cx="3917950" cy="771525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</a:ln>
        </p:spPr>
        <p:txBody>
          <a:bodyPr lIns="63498" tIns="31749" rIns="63498" bIns="31749"/>
          <a:lstStyle/>
          <a:p>
            <a:pPr marL="317500" indent="-317500" algn="ctr" defTabSz="84582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zh-CN" altLang="en-US" sz="3750" b="1" i="1">
                <a:solidFill>
                  <a:srgbClr val="1602AE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总定位</a:t>
            </a:r>
            <a:endParaRPr lang="zh-CN" altLang="en-US" sz="450" b="1">
              <a:solidFill>
                <a:srgbClr val="1602AE"/>
              </a:solidFill>
              <a:latin typeface="Garamond" panose="02020404030301010803" pitchFamily="18" charset="0"/>
              <a:ea typeface="宋体" panose="02010600030101010101" pitchFamily="2" charset="-122"/>
              <a:sym typeface="Garamond" panose="02020404030301010803" pitchFamily="18" charset="0"/>
            </a:endParaRPr>
          </a:p>
        </p:txBody>
      </p:sp>
      <p:sp>
        <p:nvSpPr>
          <p:cNvPr id="32773" name="Text Box 6"/>
          <p:cNvSpPr>
            <a:spLocks noChangeArrowheads="1"/>
          </p:cNvSpPr>
          <p:nvPr/>
        </p:nvSpPr>
        <p:spPr bwMode="auto">
          <a:xfrm>
            <a:off x="5599114" y="3326607"/>
            <a:ext cx="1455737" cy="3155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3498" tIns="31749" rIns="63498" bIns="31749">
            <a:spAutoFit/>
          </a:bodyPr>
          <a:lstStyle/>
          <a:p>
            <a:pPr algn="ctr" defTabSz="845820"/>
            <a:endParaRPr lang="zh-CN" altLang="en-US" sz="1650">
              <a:solidFill>
                <a:srgbClr val="000000"/>
              </a:solidFill>
              <a:ea typeface="宋体" panose="02010600030101010101" pitchFamily="2" charset="-122"/>
              <a:sym typeface="Verdana" panose="020B0604030504040204" pitchFamily="34" charset="0"/>
            </a:endParaRPr>
          </a:p>
        </p:txBody>
      </p:sp>
      <p:sp>
        <p:nvSpPr>
          <p:cNvPr id="32774" name="Rectangle 2"/>
          <p:cNvSpPr>
            <a:spLocks noRot="1" noChangeArrowheads="1"/>
          </p:cNvSpPr>
          <p:nvPr/>
        </p:nvSpPr>
        <p:spPr bwMode="auto">
          <a:xfrm>
            <a:off x="4049714" y="2503885"/>
            <a:ext cx="3819525" cy="2932509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</a:ln>
        </p:spPr>
        <p:txBody>
          <a:bodyPr lIns="63498" tIns="31749" rIns="63498" bIns="31749" anchor="ctr"/>
          <a:lstStyle/>
          <a:p>
            <a:pPr algn="ctr" defTabSz="845820">
              <a:lnSpc>
                <a:spcPct val="200000"/>
              </a:lnSpc>
            </a:pPr>
            <a:r>
              <a:rPr lang="zh-CN" altLang="en-US" sz="22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重大的</a:t>
            </a:r>
            <a:r>
              <a:rPr lang="zh-CN" altLang="en-US" sz="225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政治</a:t>
            </a:r>
            <a:r>
              <a:rPr lang="zh-CN" altLang="en-US" sz="22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问题</a:t>
            </a:r>
            <a:br>
              <a:rPr lang="zh-CN" altLang="en-US" sz="22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22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现实的</a:t>
            </a:r>
            <a:r>
              <a:rPr lang="zh-CN" altLang="en-US" sz="225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发展</a:t>
            </a:r>
            <a:r>
              <a:rPr lang="zh-CN" altLang="en-US" sz="22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问题</a:t>
            </a:r>
            <a:br>
              <a:rPr lang="zh-CN" altLang="en-US" sz="22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22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基本的</a:t>
            </a:r>
            <a:r>
              <a:rPr lang="zh-CN" altLang="en-US" sz="225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民生</a:t>
            </a:r>
            <a:r>
              <a:rPr lang="zh-CN" altLang="en-US" sz="22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问题</a:t>
            </a:r>
            <a:br>
              <a:rPr lang="zh-CN" altLang="en-US" sz="22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22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重要的</a:t>
            </a:r>
            <a:r>
              <a:rPr lang="zh-CN" altLang="en-US" sz="225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稳定</a:t>
            </a:r>
            <a:r>
              <a:rPr lang="zh-CN" altLang="en-US" sz="22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问题</a:t>
            </a:r>
            <a:endParaRPr lang="zh-CN" altLang="en-US" sz="225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" name="Group 7"/>
          <p:cNvGrpSpPr/>
          <p:nvPr/>
        </p:nvGrpSpPr>
        <p:grpSpPr bwMode="auto">
          <a:xfrm>
            <a:off x="2678113" y="3017045"/>
            <a:ext cx="914400" cy="2159794"/>
            <a:chOff x="0" y="0"/>
            <a:chExt cx="1588" cy="4759"/>
          </a:xfrm>
        </p:grpSpPr>
        <p:sp>
          <p:nvSpPr>
            <p:cNvPr id="32778" name="AutoShape 8"/>
            <p:cNvSpPr>
              <a:spLocks noChangeArrowheads="1"/>
            </p:cNvSpPr>
            <p:nvPr/>
          </p:nvSpPr>
          <p:spPr bwMode="auto">
            <a:xfrm>
              <a:off x="0" y="0"/>
              <a:ext cx="1588" cy="565"/>
            </a:xfrm>
            <a:custGeom>
              <a:avLst/>
              <a:gdLst>
                <a:gd name="T0" fmla="*/ 88 w 21600"/>
                <a:gd name="T1" fmla="*/ 0 h 21600"/>
                <a:gd name="T2" fmla="*/ 88 w 21600"/>
                <a:gd name="T3" fmla="*/ 4 h 21600"/>
                <a:gd name="T4" fmla="*/ 18 w 21600"/>
                <a:gd name="T5" fmla="*/ 4 h 21600"/>
                <a:gd name="T6" fmla="*/ 18 w 21600"/>
                <a:gd name="T7" fmla="*/ 11 h 21600"/>
                <a:gd name="T8" fmla="*/ 88 w 21600"/>
                <a:gd name="T9" fmla="*/ 11 h 21600"/>
                <a:gd name="T10" fmla="*/ 88 w 21600"/>
                <a:gd name="T11" fmla="*/ 15 h 21600"/>
                <a:gd name="T12" fmla="*/ 117 w 21600"/>
                <a:gd name="T13" fmla="*/ 7 h 21600"/>
                <a:gd name="T14" fmla="*/ 88 w 21600"/>
                <a:gd name="T15" fmla="*/ 0 h 21600"/>
                <a:gd name="T16" fmla="*/ 7 w 21600"/>
                <a:gd name="T17" fmla="*/ 4 h 21600"/>
                <a:gd name="T18" fmla="*/ 7 w 21600"/>
                <a:gd name="T19" fmla="*/ 11 h 21600"/>
                <a:gd name="T20" fmla="*/ 15 w 21600"/>
                <a:gd name="T21" fmla="*/ 11 h 21600"/>
                <a:gd name="T22" fmla="*/ 15 w 21600"/>
                <a:gd name="T23" fmla="*/ 4 h 21600"/>
                <a:gd name="T24" fmla="*/ 7 w 21600"/>
                <a:gd name="T25" fmla="*/ 4 h 21600"/>
                <a:gd name="T26" fmla="*/ 0 w 21600"/>
                <a:gd name="T27" fmla="*/ 4 h 21600"/>
                <a:gd name="T28" fmla="*/ 0 w 21600"/>
                <a:gd name="T29" fmla="*/ 11 h 21600"/>
                <a:gd name="T30" fmla="*/ 4 w 21600"/>
                <a:gd name="T31" fmla="*/ 11 h 21600"/>
                <a:gd name="T32" fmla="*/ 4 w 21600"/>
                <a:gd name="T33" fmla="*/ 4 h 21600"/>
                <a:gd name="T34" fmla="*/ 0 w 21600"/>
                <a:gd name="T35" fmla="*/ 4 h 216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1600"/>
                <a:gd name="T55" fmla="*/ 0 h 21600"/>
                <a:gd name="T56" fmla="*/ 21600 w 21600"/>
                <a:gd name="T57" fmla="*/ 21600 h 216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 sz="1800">
                <a:ea typeface="宋体" panose="02010600030101010101" pitchFamily="2" charset="-122"/>
              </a:endParaRPr>
            </a:p>
          </p:txBody>
        </p:sp>
        <p:sp>
          <p:nvSpPr>
            <p:cNvPr id="32779" name="AutoShape 9"/>
            <p:cNvSpPr>
              <a:spLocks noChangeArrowheads="1"/>
            </p:cNvSpPr>
            <p:nvPr/>
          </p:nvSpPr>
          <p:spPr bwMode="auto">
            <a:xfrm>
              <a:off x="0" y="1473"/>
              <a:ext cx="1588" cy="565"/>
            </a:xfrm>
            <a:custGeom>
              <a:avLst/>
              <a:gdLst>
                <a:gd name="T0" fmla="*/ 88 w 21600"/>
                <a:gd name="T1" fmla="*/ 0 h 21600"/>
                <a:gd name="T2" fmla="*/ 88 w 21600"/>
                <a:gd name="T3" fmla="*/ 4 h 21600"/>
                <a:gd name="T4" fmla="*/ 18 w 21600"/>
                <a:gd name="T5" fmla="*/ 4 h 21600"/>
                <a:gd name="T6" fmla="*/ 18 w 21600"/>
                <a:gd name="T7" fmla="*/ 11 h 21600"/>
                <a:gd name="T8" fmla="*/ 88 w 21600"/>
                <a:gd name="T9" fmla="*/ 11 h 21600"/>
                <a:gd name="T10" fmla="*/ 88 w 21600"/>
                <a:gd name="T11" fmla="*/ 15 h 21600"/>
                <a:gd name="T12" fmla="*/ 117 w 21600"/>
                <a:gd name="T13" fmla="*/ 7 h 21600"/>
                <a:gd name="T14" fmla="*/ 88 w 21600"/>
                <a:gd name="T15" fmla="*/ 0 h 21600"/>
                <a:gd name="T16" fmla="*/ 7 w 21600"/>
                <a:gd name="T17" fmla="*/ 4 h 21600"/>
                <a:gd name="T18" fmla="*/ 7 w 21600"/>
                <a:gd name="T19" fmla="*/ 11 h 21600"/>
                <a:gd name="T20" fmla="*/ 15 w 21600"/>
                <a:gd name="T21" fmla="*/ 11 h 21600"/>
                <a:gd name="T22" fmla="*/ 15 w 21600"/>
                <a:gd name="T23" fmla="*/ 4 h 21600"/>
                <a:gd name="T24" fmla="*/ 7 w 21600"/>
                <a:gd name="T25" fmla="*/ 4 h 21600"/>
                <a:gd name="T26" fmla="*/ 0 w 21600"/>
                <a:gd name="T27" fmla="*/ 4 h 21600"/>
                <a:gd name="T28" fmla="*/ 0 w 21600"/>
                <a:gd name="T29" fmla="*/ 11 h 21600"/>
                <a:gd name="T30" fmla="*/ 4 w 21600"/>
                <a:gd name="T31" fmla="*/ 11 h 21600"/>
                <a:gd name="T32" fmla="*/ 4 w 21600"/>
                <a:gd name="T33" fmla="*/ 4 h 21600"/>
                <a:gd name="T34" fmla="*/ 0 w 21600"/>
                <a:gd name="T35" fmla="*/ 4 h 216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1600"/>
                <a:gd name="T55" fmla="*/ 0 h 21600"/>
                <a:gd name="T56" fmla="*/ 21600 w 21600"/>
                <a:gd name="T57" fmla="*/ 21600 h 216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 sz="1800">
                <a:ea typeface="宋体" panose="02010600030101010101" pitchFamily="2" charset="-122"/>
              </a:endParaRPr>
            </a:p>
          </p:txBody>
        </p:sp>
        <p:sp>
          <p:nvSpPr>
            <p:cNvPr id="32780" name="AutoShape 10"/>
            <p:cNvSpPr>
              <a:spLocks noChangeArrowheads="1"/>
            </p:cNvSpPr>
            <p:nvPr/>
          </p:nvSpPr>
          <p:spPr bwMode="auto">
            <a:xfrm>
              <a:off x="0" y="2835"/>
              <a:ext cx="1588" cy="565"/>
            </a:xfrm>
            <a:custGeom>
              <a:avLst/>
              <a:gdLst>
                <a:gd name="T0" fmla="*/ 88 w 21600"/>
                <a:gd name="T1" fmla="*/ 0 h 21600"/>
                <a:gd name="T2" fmla="*/ 88 w 21600"/>
                <a:gd name="T3" fmla="*/ 4 h 21600"/>
                <a:gd name="T4" fmla="*/ 18 w 21600"/>
                <a:gd name="T5" fmla="*/ 4 h 21600"/>
                <a:gd name="T6" fmla="*/ 18 w 21600"/>
                <a:gd name="T7" fmla="*/ 11 h 21600"/>
                <a:gd name="T8" fmla="*/ 88 w 21600"/>
                <a:gd name="T9" fmla="*/ 11 h 21600"/>
                <a:gd name="T10" fmla="*/ 88 w 21600"/>
                <a:gd name="T11" fmla="*/ 15 h 21600"/>
                <a:gd name="T12" fmla="*/ 117 w 21600"/>
                <a:gd name="T13" fmla="*/ 7 h 21600"/>
                <a:gd name="T14" fmla="*/ 88 w 21600"/>
                <a:gd name="T15" fmla="*/ 0 h 21600"/>
                <a:gd name="T16" fmla="*/ 7 w 21600"/>
                <a:gd name="T17" fmla="*/ 4 h 21600"/>
                <a:gd name="T18" fmla="*/ 7 w 21600"/>
                <a:gd name="T19" fmla="*/ 11 h 21600"/>
                <a:gd name="T20" fmla="*/ 15 w 21600"/>
                <a:gd name="T21" fmla="*/ 11 h 21600"/>
                <a:gd name="T22" fmla="*/ 15 w 21600"/>
                <a:gd name="T23" fmla="*/ 4 h 21600"/>
                <a:gd name="T24" fmla="*/ 7 w 21600"/>
                <a:gd name="T25" fmla="*/ 4 h 21600"/>
                <a:gd name="T26" fmla="*/ 0 w 21600"/>
                <a:gd name="T27" fmla="*/ 4 h 21600"/>
                <a:gd name="T28" fmla="*/ 0 w 21600"/>
                <a:gd name="T29" fmla="*/ 11 h 21600"/>
                <a:gd name="T30" fmla="*/ 4 w 21600"/>
                <a:gd name="T31" fmla="*/ 11 h 21600"/>
                <a:gd name="T32" fmla="*/ 4 w 21600"/>
                <a:gd name="T33" fmla="*/ 4 h 21600"/>
                <a:gd name="T34" fmla="*/ 0 w 21600"/>
                <a:gd name="T35" fmla="*/ 4 h 216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1600"/>
                <a:gd name="T55" fmla="*/ 0 h 21600"/>
                <a:gd name="T56" fmla="*/ 21600 w 21600"/>
                <a:gd name="T57" fmla="*/ 21600 h 216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 sz="1800">
                <a:ea typeface="宋体" panose="02010600030101010101" pitchFamily="2" charset="-122"/>
              </a:endParaRPr>
            </a:p>
          </p:txBody>
        </p:sp>
        <p:sp>
          <p:nvSpPr>
            <p:cNvPr id="32781" name="AutoShape 11"/>
            <p:cNvSpPr>
              <a:spLocks noChangeArrowheads="1"/>
            </p:cNvSpPr>
            <p:nvPr/>
          </p:nvSpPr>
          <p:spPr bwMode="auto">
            <a:xfrm>
              <a:off x="0" y="4195"/>
              <a:ext cx="1588" cy="565"/>
            </a:xfrm>
            <a:custGeom>
              <a:avLst/>
              <a:gdLst>
                <a:gd name="T0" fmla="*/ 88 w 21600"/>
                <a:gd name="T1" fmla="*/ 0 h 21600"/>
                <a:gd name="T2" fmla="*/ 88 w 21600"/>
                <a:gd name="T3" fmla="*/ 4 h 21600"/>
                <a:gd name="T4" fmla="*/ 18 w 21600"/>
                <a:gd name="T5" fmla="*/ 4 h 21600"/>
                <a:gd name="T6" fmla="*/ 18 w 21600"/>
                <a:gd name="T7" fmla="*/ 11 h 21600"/>
                <a:gd name="T8" fmla="*/ 88 w 21600"/>
                <a:gd name="T9" fmla="*/ 11 h 21600"/>
                <a:gd name="T10" fmla="*/ 88 w 21600"/>
                <a:gd name="T11" fmla="*/ 15 h 21600"/>
                <a:gd name="T12" fmla="*/ 117 w 21600"/>
                <a:gd name="T13" fmla="*/ 7 h 21600"/>
                <a:gd name="T14" fmla="*/ 88 w 21600"/>
                <a:gd name="T15" fmla="*/ 0 h 21600"/>
                <a:gd name="T16" fmla="*/ 7 w 21600"/>
                <a:gd name="T17" fmla="*/ 4 h 21600"/>
                <a:gd name="T18" fmla="*/ 7 w 21600"/>
                <a:gd name="T19" fmla="*/ 11 h 21600"/>
                <a:gd name="T20" fmla="*/ 15 w 21600"/>
                <a:gd name="T21" fmla="*/ 11 h 21600"/>
                <a:gd name="T22" fmla="*/ 15 w 21600"/>
                <a:gd name="T23" fmla="*/ 4 h 21600"/>
                <a:gd name="T24" fmla="*/ 7 w 21600"/>
                <a:gd name="T25" fmla="*/ 4 h 21600"/>
                <a:gd name="T26" fmla="*/ 0 w 21600"/>
                <a:gd name="T27" fmla="*/ 4 h 21600"/>
                <a:gd name="T28" fmla="*/ 0 w 21600"/>
                <a:gd name="T29" fmla="*/ 11 h 21600"/>
                <a:gd name="T30" fmla="*/ 4 w 21600"/>
                <a:gd name="T31" fmla="*/ 11 h 21600"/>
                <a:gd name="T32" fmla="*/ 4 w 21600"/>
                <a:gd name="T33" fmla="*/ 4 h 21600"/>
                <a:gd name="T34" fmla="*/ 0 w 21600"/>
                <a:gd name="T35" fmla="*/ 4 h 216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1600"/>
                <a:gd name="T55" fmla="*/ 0 h 21600"/>
                <a:gd name="T56" fmla="*/ 21600 w 21600"/>
                <a:gd name="T57" fmla="*/ 21600 h 216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 sz="1800">
                <a:ea typeface="宋体" panose="02010600030101010101" pitchFamily="2" charset="-122"/>
              </a:endParaRPr>
            </a:p>
          </p:txBody>
        </p:sp>
      </p:grpSp>
      <p:sp>
        <p:nvSpPr>
          <p:cNvPr id="32776" name="流程图: 联系 22"/>
          <p:cNvSpPr>
            <a:spLocks noChangeArrowheads="1"/>
          </p:cNvSpPr>
          <p:nvPr/>
        </p:nvSpPr>
        <p:spPr bwMode="auto">
          <a:xfrm>
            <a:off x="1230314" y="2069311"/>
            <a:ext cx="654050" cy="514350"/>
          </a:xfrm>
          <a:prstGeom prst="flowChartConnector">
            <a:avLst/>
          </a:prstGeom>
          <a:gradFill rotWithShape="1">
            <a:gsLst>
              <a:gs pos="0">
                <a:srgbClr val="0073A0"/>
              </a:gs>
              <a:gs pos="79999">
                <a:srgbClr val="0097D2"/>
              </a:gs>
              <a:gs pos="100000">
                <a:srgbClr val="0097D3"/>
              </a:gs>
            </a:gsLst>
            <a:lin ang="5400000" scaled="1"/>
          </a:gradFill>
          <a:ln w="9525">
            <a:noFill/>
            <a:round/>
          </a:ln>
        </p:spPr>
        <p:txBody>
          <a:bodyPr lIns="63498" tIns="31749" rIns="63498" bIns="31749"/>
          <a:lstStyle/>
          <a:p>
            <a:pPr algn="ctr" defTabSz="845820" eaLnBrk="0" hangingPunct="0"/>
            <a:r>
              <a:rPr lang="en-US" altLang="zh-CN" sz="2250" b="1" i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lang="zh-CN" altLang="en-US" sz="2250" b="1" i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777" name="矩形 8"/>
          <p:cNvSpPr>
            <a:spLocks noChangeArrowheads="1"/>
          </p:cNvSpPr>
          <p:nvPr/>
        </p:nvSpPr>
        <p:spPr bwMode="auto">
          <a:xfrm>
            <a:off x="392113" y="1012032"/>
            <a:ext cx="6858000" cy="4432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3498" tIns="31749" rIns="63498" bIns="31749">
            <a:spAutoFit/>
          </a:bodyPr>
          <a:lstStyle/>
          <a:p>
            <a:pPr defTabSz="845820"/>
            <a:r>
              <a:rPr lang="zh-CN" altLang="en-US" sz="225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75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安全现代理念</a:t>
            </a:r>
            <a:endParaRPr lang="zh-CN" altLang="en-US" sz="2475" b="1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2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2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676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图片 1" descr="https://wkretype.bdimg.com/retype/zoom/8fb22b29ed630b1c59eeb558?pn=9&amp;o=jpg_6&amp;md5sum=024af0842b3fad59cf980e456cdf20ec&amp;sign=6795979e3f&amp;png=734945-826334&amp;jpg=2205172-24737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图片 1" descr="C:\Users\Administrator\Desktop\wKh2BV0E1Q2AZ9pSADLocA5lv9k90__970269%7C48627__15b7654f7f68f4f7e42d103c70b60e01185323760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323850" y="1052513"/>
            <a:ext cx="730250" cy="4667250"/>
          </a:xfrm>
          <a:ln/>
        </p:spPr>
        <p:txBody>
          <a:bodyPr vert="horz" wrap="square" lIns="91440" tIns="45720" rIns="91440" bIns="45720" anchor="ctr" anchorCtr="0"/>
          <a:p>
            <a:r>
              <a:rPr lang="zh-CN" altLang="en-US" sz="2800" dirty="0">
                <a:solidFill>
                  <a:srgbClr val="000099"/>
                </a:solidFill>
                <a:ea typeface="黑体" panose="02010609060101010101" pitchFamily="49" charset="-122"/>
              </a:rPr>
              <a:t>违章背后有原因</a:t>
            </a:r>
            <a:r>
              <a:rPr lang="zh-CN" altLang="en-US" sz="2800" dirty="0">
                <a:solidFill>
                  <a:srgbClr val="000099"/>
                </a:solidFill>
              </a:rPr>
              <a:t>！</a:t>
            </a:r>
            <a:endParaRPr lang="zh-CN" altLang="en-US" sz="2800" dirty="0">
              <a:solidFill>
                <a:srgbClr val="000099"/>
              </a:solidFill>
            </a:endParaRPr>
          </a:p>
        </p:txBody>
      </p:sp>
      <p:pic>
        <p:nvPicPr>
          <p:cNvPr id="16387" name="Picture 3" descr="QQ截图201308291538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9250" y="549275"/>
            <a:ext cx="6769100" cy="5759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内容占位符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17411" name="图片 4" descr="https://wkretype.bdimg.com/retype/zoom/3e45bd74dd88d0d232d46a8a?pn=43&amp;o=jpg_6&amp;md5sum=9a223420fbd06a436c61feed1fea866d&amp;sign=30eebe42de&amp;png=3846100-3901247&amp;jpg=3846100-3901247"/>
          <p:cNvPicPr>
            <a:picLocks noChangeAspect="1"/>
          </p:cNvPicPr>
          <p:nvPr/>
        </p:nvPicPr>
        <p:blipFill>
          <a:blip r:embed="rId1"/>
          <a:srcRect l="11252" t="25040" r="6133" b="18474"/>
          <a:stretch>
            <a:fillRect/>
          </a:stretch>
        </p:blipFill>
        <p:spPr>
          <a:xfrm>
            <a:off x="606425" y="679450"/>
            <a:ext cx="8383588" cy="57038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r>
              <a:rPr lang="zh-CN" altLang="en-US" dirty="0"/>
              <a:t>从事安全管理工作前后所思</a:t>
            </a:r>
            <a:endParaRPr lang="zh-CN" altLang="en-US" dirty="0"/>
          </a:p>
        </p:txBody>
      </p:sp>
      <p:sp>
        <p:nvSpPr>
          <p:cNvPr id="18435" name="内容占位符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18436" name="图片 4" descr="https://wkretype.bdimg.com/retype/zoom/3e45bd74dd88d0d232d46a8a?pn=44&amp;o=jpg_6&amp;md5sum=9a223420fbd06a436c61feed1fea866d&amp;sign=30eebe42de&amp;png=3901248-3935532&amp;jpg=3901248-3935532"/>
          <p:cNvPicPr>
            <a:picLocks noChangeAspect="1"/>
          </p:cNvPicPr>
          <p:nvPr/>
        </p:nvPicPr>
        <p:blipFill>
          <a:blip r:embed="rId1"/>
          <a:srcRect l="11246" t="25301" r="6586" b="29919"/>
          <a:stretch>
            <a:fillRect/>
          </a:stretch>
        </p:blipFill>
        <p:spPr>
          <a:xfrm>
            <a:off x="261938" y="733425"/>
            <a:ext cx="8755062" cy="55673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19459" name="内容占位符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19460" name="图片 4" descr="https://wkretype.bdimg.com/retype/zoom/3e45bd74dd88d0d232d46a8a?pn=45&amp;o=jpg_6&amp;md5sum=9a223420fbd06a436c61feed1fea866d&amp;sign=30eebe42de&amp;png=3935533-3971008&amp;jpg=3935533-3971008"/>
          <p:cNvPicPr>
            <a:picLocks noChangeAspect="1"/>
          </p:cNvPicPr>
          <p:nvPr/>
        </p:nvPicPr>
        <p:blipFill>
          <a:blip r:embed="rId1"/>
          <a:srcRect l="11398" t="26105" r="6737" b="30724"/>
          <a:stretch>
            <a:fillRect/>
          </a:stretch>
        </p:blipFill>
        <p:spPr>
          <a:xfrm>
            <a:off x="261938" y="515938"/>
            <a:ext cx="8745537" cy="58118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20483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20484" name="图片 3" descr="https://wkretype.bdimg.com/retype/zoom/3e45bd74dd88d0d232d46a8a?pn=39&amp;o=jpg_6&amp;md5sum=9a223420fbd06a436c61feed1fea866d&amp;sign=30eebe42de&amp;png=3591263-3675382&amp;jpg=3591263-3675382"/>
          <p:cNvPicPr>
            <a:picLocks noChangeAspect="1"/>
          </p:cNvPicPr>
          <p:nvPr/>
        </p:nvPicPr>
        <p:blipFill>
          <a:blip r:embed="rId1"/>
          <a:srcRect l="4765" t="24297" r="2875" b="13252"/>
          <a:stretch>
            <a:fillRect/>
          </a:stretch>
        </p:blipFill>
        <p:spPr>
          <a:xfrm>
            <a:off x="190500" y="569913"/>
            <a:ext cx="8826500" cy="58404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21507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21508" name="图片 3" descr="https://wkretype.bdimg.com/retype/zoom/3e45bd74dd88d0d232d46a8a?pn=40&amp;o=jpg_6&amp;md5sum=9a223420fbd06a436c61feed1fea866d&amp;sign=30eebe42de&amp;png=3675383-3735420&amp;jpg=3675383-3735420"/>
          <p:cNvPicPr>
            <a:picLocks noChangeAspect="1"/>
          </p:cNvPicPr>
          <p:nvPr/>
        </p:nvPicPr>
        <p:blipFill>
          <a:blip r:embed="rId1"/>
          <a:srcRect l="4614" t="25301" r="2950" b="20683"/>
          <a:stretch>
            <a:fillRect/>
          </a:stretch>
        </p:blipFill>
        <p:spPr>
          <a:xfrm>
            <a:off x="171450" y="461963"/>
            <a:ext cx="8836025" cy="61737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22531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22532" name="图片 3" descr="https://wkretype.bdimg.com/retype/zoom/3e45bd74dd88d0d232d46a8a?pn=41&amp;o=jpg_6&amp;md5sum=9a223420fbd06a436c61feed1fea866d&amp;sign=30eebe42de&amp;png=3735421-3795979&amp;jpg=3735421-3795979"/>
          <p:cNvPicPr>
            <a:picLocks noChangeAspect="1"/>
          </p:cNvPicPr>
          <p:nvPr/>
        </p:nvPicPr>
        <p:blipFill>
          <a:blip r:embed="rId1"/>
          <a:srcRect l="6876" t="25903" r="2724" b="11044"/>
          <a:stretch>
            <a:fillRect/>
          </a:stretch>
        </p:blipFill>
        <p:spPr>
          <a:xfrm>
            <a:off x="117475" y="407988"/>
            <a:ext cx="8890000" cy="6083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23555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23556" name="图片 4" descr="https://wkretype.bdimg.com/retype/zoom/3e45bd74dd88d0d232d46a8a?pn=42&amp;o=jpg_6&amp;md5sum=9a223420fbd06a436c61feed1fea866d&amp;sign=30eebe42de&amp;png=3795980-3846099&amp;jpg=3795980-3846099"/>
          <p:cNvPicPr>
            <a:picLocks noChangeAspect="1"/>
          </p:cNvPicPr>
          <p:nvPr/>
        </p:nvPicPr>
        <p:blipFill>
          <a:blip r:embed="rId1"/>
          <a:srcRect l="9137" t="25703" r="6435" b="16064"/>
          <a:stretch>
            <a:fillRect/>
          </a:stretch>
        </p:blipFill>
        <p:spPr>
          <a:xfrm>
            <a:off x="136525" y="434975"/>
            <a:ext cx="8880475" cy="59832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https://mmbiz.qpic.cn/mmbiz_jpg/5qOyb9sib65JREGeBGmRgKWNkh2LQNpkeeIDolH16jwsTH7ThVm4xwkPcAHamv3ibGkialJxGCXxuRRvzfMsMn5Gw/640?wx_fmt=jpeg&amp;wxfrom=5&amp;wx_lazy=1&amp;wx_co=1"/>
          <p:cNvPicPr/>
          <p:nvPr/>
        </p:nvPicPr>
        <p:blipFill>
          <a:blip r:embed="rId1"/>
          <a:srcRect t="11859"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8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24579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24580" name="图片 3" descr="C:\Users\Administrator\Desktop\1930fbee-76a1-4098-81e7-8b5394d4830714.jpg"/>
          <p:cNvPicPr>
            <a:picLocks noChangeAspect="1"/>
          </p:cNvPicPr>
          <p:nvPr/>
        </p:nvPicPr>
        <p:blipFill>
          <a:blip r:embed="rId1"/>
          <a:srcRect l="24515" t="52290" r="26027" b="23003"/>
          <a:stretch>
            <a:fillRect/>
          </a:stretch>
        </p:blipFill>
        <p:spPr>
          <a:xfrm>
            <a:off x="449263" y="614363"/>
            <a:ext cx="3887787" cy="3106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1" name="图片 4" descr="C:\Users\Administrator\Desktop\1930fbee-76a1-4098-81e7-8b5394d4830715.jpg"/>
          <p:cNvPicPr>
            <a:picLocks noChangeAspect="1"/>
          </p:cNvPicPr>
          <p:nvPr/>
        </p:nvPicPr>
        <p:blipFill>
          <a:blip r:embed="rId2"/>
          <a:srcRect l="25117" t="17572" r="25333" b="57828"/>
          <a:stretch>
            <a:fillRect/>
          </a:stretch>
        </p:blipFill>
        <p:spPr>
          <a:xfrm>
            <a:off x="4424363" y="2817813"/>
            <a:ext cx="4076700" cy="32940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25603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25604" name="图片 3" descr="C:\Users\Administrator\Desktop\1930fbee-76a1-4098-81e7-8b5394d4830715.jpg"/>
          <p:cNvPicPr>
            <a:picLocks noChangeAspect="1"/>
          </p:cNvPicPr>
          <p:nvPr/>
        </p:nvPicPr>
        <p:blipFill>
          <a:blip r:embed="rId1"/>
          <a:srcRect l="25117" t="51651" r="25333" b="23003"/>
          <a:stretch>
            <a:fillRect/>
          </a:stretch>
        </p:blipFill>
        <p:spPr>
          <a:xfrm>
            <a:off x="404813" y="581025"/>
            <a:ext cx="3841750" cy="2968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图片 4" descr="C:\Users\Administrator\Desktop\1930fbee-76a1-4098-81e7-8b5394d4830716.jpg"/>
          <p:cNvPicPr>
            <a:picLocks noChangeAspect="1"/>
          </p:cNvPicPr>
          <p:nvPr/>
        </p:nvPicPr>
        <p:blipFill>
          <a:blip r:embed="rId2"/>
          <a:srcRect l="25117" t="17896" r="25633" b="57283"/>
          <a:stretch>
            <a:fillRect/>
          </a:stretch>
        </p:blipFill>
        <p:spPr>
          <a:xfrm>
            <a:off x="4568825" y="2836863"/>
            <a:ext cx="4005263" cy="304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26627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26628" name="图片 3" descr="C:\Users\Administrator\Desktop\1930fbee-76a1-4098-81e7-8b5394d4830716.jpg"/>
          <p:cNvPicPr>
            <a:picLocks noChangeAspect="1"/>
          </p:cNvPicPr>
          <p:nvPr/>
        </p:nvPicPr>
        <p:blipFill>
          <a:blip r:embed="rId1"/>
          <a:srcRect l="25117" t="51772" r="25633" b="23409"/>
          <a:stretch>
            <a:fillRect/>
          </a:stretch>
        </p:blipFill>
        <p:spPr>
          <a:xfrm>
            <a:off x="422275" y="538163"/>
            <a:ext cx="3778250" cy="2982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9" name="图片 4" descr="C:\Users\Administrator\Desktop\1930fbee-76a1-4098-81e7-8b5394d4830717.jpg"/>
          <p:cNvPicPr>
            <a:picLocks noChangeAspect="1"/>
          </p:cNvPicPr>
          <p:nvPr/>
        </p:nvPicPr>
        <p:blipFill>
          <a:blip r:embed="rId2"/>
          <a:srcRect l="24966" t="17677" r="24573" b="57402"/>
          <a:stretch>
            <a:fillRect/>
          </a:stretch>
        </p:blipFill>
        <p:spPr>
          <a:xfrm>
            <a:off x="4479925" y="2787650"/>
            <a:ext cx="3948113" cy="3141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27651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27652" name="图片 3" descr="C:\Users\Administrator\Desktop\1930fbee-76a1-4098-81e7-8b5394d4830717.jpg"/>
          <p:cNvPicPr>
            <a:picLocks noChangeAspect="1"/>
          </p:cNvPicPr>
          <p:nvPr/>
        </p:nvPicPr>
        <p:blipFill>
          <a:blip r:embed="rId1"/>
          <a:srcRect l="24966" t="52821" r="24573" b="22897"/>
          <a:stretch>
            <a:fillRect/>
          </a:stretch>
        </p:blipFill>
        <p:spPr>
          <a:xfrm>
            <a:off x="215900" y="3024188"/>
            <a:ext cx="5224463" cy="334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3" name="图片 4" descr="C:\Users\Administrator\Desktop\0.png"/>
          <p:cNvPicPr>
            <a:picLocks noChangeAspect="1"/>
          </p:cNvPicPr>
          <p:nvPr/>
        </p:nvPicPr>
        <p:blipFill>
          <a:blip r:embed="rId2"/>
          <a:srcRect t="39449" b="51210"/>
          <a:stretch>
            <a:fillRect/>
          </a:stretch>
        </p:blipFill>
        <p:spPr>
          <a:xfrm>
            <a:off x="5308600" y="461963"/>
            <a:ext cx="3473450" cy="2425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30723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30724" name="图片 3" descr="https://wkretype.bdimg.com/retype/zoom/9e6ee50d69eae009581beca8?pn=18&amp;o=jpg_6&amp;md5sum=b2489ea93a29e1e0aa75de3bb62981e5&amp;sign=71ad0837a1&amp;png=1262243-1343596&amp;jpg=2803208-2988026"/>
          <p:cNvPicPr>
            <a:picLocks noChangeAspect="1"/>
          </p:cNvPicPr>
          <p:nvPr/>
        </p:nvPicPr>
        <p:blipFill>
          <a:blip r:embed="rId1"/>
          <a:srcRect l="3258" t="29175" r="3117" b="3018"/>
          <a:stretch>
            <a:fillRect/>
          </a:stretch>
        </p:blipFill>
        <p:spPr>
          <a:xfrm>
            <a:off x="388938" y="533400"/>
            <a:ext cx="8610600" cy="59404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31747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31748" name="图片 3" descr="https://wkretype.bdimg.com/retype/zoom/d6a99d5cbe1e650e52ea99cd?pn=6&amp;o=jpg_6&amp;md5sum=a48d64cc89237940690a88d8e462ac3e&amp;sign=bfff964c7b&amp;png=114111-210993&amp;jpg=1189164-14675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0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pic>
        <p:nvPicPr>
          <p:cNvPr id="32771" name="图片 3" descr="https://wkretype.bdimg.com/retype/zoom/d6a99d5cbe1e650e52ea99cd?pn=7&amp;o=jpg_6&amp;md5sum=a48d64cc89237940690a88d8e462ac3e&amp;sign=bfff964c7b&amp;png=210994-385633&amp;jpg=1467550-17606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13" y="231775"/>
            <a:ext cx="3767137" cy="3148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2" name="图片 4" descr="https://wkretype.bdimg.com/retype/zoom/d6a99d5cbe1e650e52ea99cd?pn=8&amp;o=jpg_6&amp;md5sum=a48d64cc89237940690a88d8e462ac3e&amp;sign=bfff964c7b&amp;png=385634-566901&amp;jpg=1760667-20742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438" y="1460500"/>
            <a:ext cx="5273675" cy="395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3" name="内容占位符 5" descr="https://wkretype.bdimg.com/retype/zoom/d6a99d5cbe1e650e52ea99cd?pn=9&amp;o=jpg_6&amp;md5sum=a48d64cc89237940690a88d8e462ac3e&amp;sign=bfff964c7b&amp;png=566902-568290&amp;jpg=2074247-2351518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5575" y="3740150"/>
            <a:ext cx="3724275" cy="2936875"/>
          </a:xfrm>
          <a:ln/>
        </p:spPr>
      </p:pic>
    </p:spTree>
  </p:cSld>
  <p:clrMapOvr>
    <a:masterClrMapping/>
  </p:clrMapOvr>
  <p:transition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4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pic>
        <p:nvPicPr>
          <p:cNvPr id="33795" name="图片 3" descr="https://wkretype.bdimg.com/retype/zoom/d6a99d5cbe1e650e52ea99cd?pn=10&amp;o=jpg_6&amp;md5sum=a48d64cc89237940690a88d8e462ac3e&amp;sign=bfff964c7b&amp;png=568291-683806&amp;jpg=2351519-26328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1368425"/>
            <a:ext cx="5273675" cy="395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" descr="https://wkretype.bdimg.com/retype/zoom/d6a99d5cbe1e650e52ea99cd?pn=11&amp;o=jpg_6&amp;md5sum=a48d64cc89237940690a88d8e462ac3e&amp;sign=bfff964c7b&amp;png=683807-846157&amp;jpg=2632825-29447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613" y="185738"/>
            <a:ext cx="3873500" cy="3397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7" name="内容占位符 5" descr="https://wkretype.bdimg.com/retype/zoom/d6a99d5cbe1e650e52ea99cd?pn=12&amp;o=jpg_6&amp;md5sum=a48d64cc89237940690a88d8e462ac3e&amp;sign=bfff964c7b&amp;png=846158-988320&amp;jpg=2944731-3234018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116513" y="3732213"/>
            <a:ext cx="3906837" cy="2862262"/>
          </a:xfrm>
          <a:ln/>
        </p:spPr>
      </p:pic>
    </p:spTree>
  </p:cSld>
  <p:clrMapOvr>
    <a:masterClrMapping/>
  </p:clrMapOvr>
  <p:transition>
    <p:wipe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pic>
        <p:nvPicPr>
          <p:cNvPr id="34819" name="图片 3" descr="https://wkretype.bdimg.com/retype/zoom/d6a99d5cbe1e650e52ea99cd?pn=13&amp;o=jpg_6&amp;md5sum=a48d64cc89237940690a88d8e462ac3e&amp;sign=bfff964c7b&amp;png=988321-1120565&amp;jpg=3234019-35369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88" y="120650"/>
            <a:ext cx="4751387" cy="3370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0" name="内容占位符 4" descr="https://wkretype.bdimg.com/retype/zoom/d6a99d5cbe1e650e52ea99cd?pn=15&amp;o=jpg_6&amp;md5sum=a48d64cc89237940690a88d8e462ac3e&amp;sign=bfff964c7b&amp;png=1298206-1468428&amp;jpg=3840298-4150072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349750" y="3224213"/>
            <a:ext cx="4794250" cy="3633787"/>
          </a:xfrm>
          <a:ln/>
        </p:spPr>
      </p:pic>
    </p:spTree>
  </p:cSld>
  <p:clrMapOvr>
    <a:masterClrMapping/>
  </p:clrMapOvr>
  <p:transition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2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pic>
        <p:nvPicPr>
          <p:cNvPr id="35843" name="图片 3" descr="https://wkretype.bdimg.com/retype/zoom/d6a99d5cbe1e650e52ea99cd?pn=16&amp;o=jpg_6&amp;md5sum=a48d64cc89237940690a88d8e462ac3e&amp;sign=bfff964c7b&amp;png=1468429-1593738&amp;jpg=4150073-43984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25963" y="0"/>
            <a:ext cx="4618037" cy="3667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4" name="内容占位符 4" descr="https://wkretype.bdimg.com/retype/zoom/d6a99d5cbe1e650e52ea99cd?pn=17&amp;o=jpg_6&amp;md5sum=a48d64cc89237940690a88d8e462ac3e&amp;sign=bfff964c7b&amp;png=1593739-1702368&amp;jpg=4398430-4646877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168650"/>
            <a:ext cx="4756150" cy="3689350"/>
          </a:xfrm>
          <a:ln/>
        </p:spPr>
      </p:pic>
    </p:spTree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76030" y="2132856"/>
            <a:ext cx="5832648" cy="2985135"/>
          </a:xfrm>
          <a:prstGeom prst="rect">
            <a:avLst/>
          </a:prstGeom>
        </p:spPr>
        <p:txBody>
          <a:bodyPr wrap="square" lIns="91437" tIns="45718" rIns="91437" bIns="45718">
            <a:spAutoFit/>
          </a:bodyPr>
          <a:lstStyle/>
          <a:p>
            <a:pPr>
              <a:spcAft>
                <a:spcPts val="800"/>
              </a:spcAft>
              <a:buClr>
                <a:srgbClr val="FF0000"/>
              </a:buClr>
            </a:pPr>
            <a:r>
              <a:rPr lang="zh-CN" altLang="en-US" sz="3225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</a:rPr>
              <a:t>落实“</a:t>
            </a:r>
            <a:r>
              <a:rPr lang="zh-CN" altLang="en-US" sz="322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</a:rPr>
              <a:t>党政同责</a:t>
            </a:r>
            <a:r>
              <a:rPr lang="zh-CN" altLang="en-US" sz="3225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</a:rPr>
              <a:t>”要求</a:t>
            </a:r>
            <a:endParaRPr lang="en-US" altLang="zh-CN" sz="3225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anose="02010609060101010101" pitchFamily="49" charset="-122"/>
            </a:endParaRPr>
          </a:p>
          <a:p>
            <a:pPr>
              <a:spcAft>
                <a:spcPts val="800"/>
              </a:spcAft>
              <a:buClr>
                <a:srgbClr val="FF0000"/>
              </a:buClr>
            </a:pPr>
            <a:r>
              <a:rPr lang="zh-CN" altLang="en-US" sz="3225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</a:rPr>
              <a:t>落实安全生产“</a:t>
            </a:r>
            <a:r>
              <a:rPr lang="zh-CN" altLang="en-US" sz="322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</a:rPr>
              <a:t>一岗双责</a:t>
            </a:r>
            <a:r>
              <a:rPr lang="zh-CN" altLang="en-US" sz="3225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</a:rPr>
              <a:t>”</a:t>
            </a:r>
            <a:endParaRPr lang="en-US" altLang="zh-CN" sz="3225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anose="02010609060101010101" pitchFamily="49" charset="-122"/>
            </a:endParaRPr>
          </a:p>
          <a:p>
            <a:pPr>
              <a:spcAft>
                <a:spcPts val="800"/>
              </a:spcAft>
              <a:buClr>
                <a:srgbClr val="FF0000"/>
              </a:buClr>
            </a:pPr>
            <a:r>
              <a:rPr lang="zh-CN" altLang="en-US" sz="3225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</a:rPr>
              <a:t>落实安全生产</a:t>
            </a:r>
            <a:r>
              <a:rPr lang="zh-CN" altLang="en-US" sz="322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</a:rPr>
              <a:t>组织领导机构</a:t>
            </a:r>
            <a:endParaRPr lang="en-US" altLang="zh-CN" sz="3225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anose="02010609060101010101" pitchFamily="49" charset="-122"/>
            </a:endParaRPr>
          </a:p>
          <a:p>
            <a:pPr>
              <a:spcAft>
                <a:spcPts val="800"/>
              </a:spcAft>
              <a:buClr>
                <a:srgbClr val="FF0000"/>
              </a:buClr>
            </a:pPr>
            <a:r>
              <a:rPr lang="zh-CN" altLang="en-US" sz="3225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</a:rPr>
              <a:t>落实安全</a:t>
            </a:r>
            <a:r>
              <a:rPr lang="zh-CN" altLang="en-US" sz="322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</a:rPr>
              <a:t>管理力量</a:t>
            </a:r>
            <a:endParaRPr lang="en-US" altLang="zh-CN" sz="3225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anose="02010609060101010101" pitchFamily="49" charset="-122"/>
            </a:endParaRPr>
          </a:p>
          <a:p>
            <a:pPr>
              <a:spcAft>
                <a:spcPts val="800"/>
              </a:spcAft>
              <a:buClr>
                <a:srgbClr val="FF0000"/>
              </a:buClr>
            </a:pPr>
            <a:r>
              <a:rPr lang="zh-CN" altLang="en-US" sz="3225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</a:rPr>
              <a:t>落实安全生产</a:t>
            </a:r>
            <a:r>
              <a:rPr lang="zh-CN" altLang="en-US" sz="322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</a:rPr>
              <a:t>报告制度</a:t>
            </a:r>
            <a:endParaRPr lang="en-US" altLang="zh-CN" sz="322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anose="02010609060101010101" pitchFamily="49" charset="-122"/>
            </a:endParaRPr>
          </a:p>
        </p:txBody>
      </p:sp>
      <p:grpSp>
        <p:nvGrpSpPr>
          <p:cNvPr id="3" name="组合 23"/>
          <p:cNvGrpSpPr/>
          <p:nvPr/>
        </p:nvGrpSpPr>
        <p:grpSpPr>
          <a:xfrm>
            <a:off x="107504" y="1124744"/>
            <a:ext cx="8928992" cy="576064"/>
            <a:chOff x="1619672" y="843558"/>
            <a:chExt cx="4680520" cy="360040"/>
          </a:xfrm>
        </p:grpSpPr>
        <p:sp>
          <p:nvSpPr>
            <p:cNvPr id="25" name="圆角矩形 24"/>
            <p:cNvSpPr/>
            <p:nvPr/>
          </p:nvSpPr>
          <p:spPr>
            <a:xfrm>
              <a:off x="1619672" y="843558"/>
              <a:ext cx="4680520" cy="360040"/>
            </a:xfrm>
            <a:prstGeom prst="round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1619672" y="843558"/>
              <a:ext cx="4680520" cy="360040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>
                  <a:solidFill>
                    <a:srgbClr val="FFFF00"/>
                  </a:solidFill>
                </a:rPr>
                <a:t>安全生产“五落实”“五到位”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467544" y="1916832"/>
            <a:ext cx="2664460" cy="2640965"/>
          </a:xfrm>
          <a:prstGeom prst="rect">
            <a:avLst/>
          </a:prstGeom>
        </p:spPr>
        <p:txBody>
          <a:bodyPr wrap="none" lIns="91437" tIns="45718" rIns="91437" bIns="45718">
            <a:spAutoFit/>
          </a:bodyPr>
          <a:lstStyle/>
          <a:p>
            <a:pPr lvl="0"/>
            <a:r>
              <a:rPr lang="en-US" altLang="zh-CN" sz="16575" dirty="0" smtClean="0">
                <a:solidFill>
                  <a:srgbClr val="FF0000"/>
                </a:solidFill>
                <a:latin typeface="Algerian" panose="04020705040A02060702" pitchFamily="82" charset="0"/>
                <a:ea typeface="华文琥珀" panose="02010800040101010101" pitchFamily="2" charset="-122"/>
              </a:rPr>
              <a:t>5</a:t>
            </a:r>
            <a:r>
              <a:rPr lang="zh-CN" altLang="en-US" sz="4800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落实</a:t>
            </a:r>
            <a:endParaRPr lang="zh-CN" altLang="en-US" sz="4800" dirty="0">
              <a:solidFill>
                <a:srgbClr val="FF000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36867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36868" name="图片 3" descr="https://wkretype.bdimg.com/retype/zoom/d6a99d5cbe1e650e52ea99cd?pn=18&amp;o=jpg_6&amp;md5sum=a48d64cc89237940690a88d8e462ac3e&amp;sign=bfff964c7b&amp;png=1702369-1845903&amp;jpg=4646878-48874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2075"/>
            <a:ext cx="4332288" cy="3287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9" name="图片 4" descr="https://wkretype.bdimg.com/retype/zoom/d6a99d5cbe1e650e52ea99cd?pn=19&amp;o=jpg_6&amp;md5sum=a48d64cc89237940690a88d8e462ac3e&amp;sign=bfff964c7b&amp;png=1845904-1984095&amp;jpg=4887493-51378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988" y="166688"/>
            <a:ext cx="4203700" cy="3094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70" name="图片 5" descr="https://wkretype.bdimg.com/retype/zoom/d6a99d5cbe1e650e52ea99cd?pn=20&amp;o=jpg_6&amp;md5sum=a48d64cc89237940690a88d8e462ac3e&amp;sign=bfff964c7b&amp;png=1984096-2096358&amp;jpg=5137826-53758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88" y="3435350"/>
            <a:ext cx="4097337" cy="3190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71" name="图片 6" descr="https://wkretype.bdimg.com/retype/zoom/d6a99d5cbe1e650e52ea99cd?pn=21&amp;o=jpg_6&amp;md5sum=a48d64cc89237940690a88d8e462ac3e&amp;sign=bfff964c7b&amp;png=2096359-2204736&amp;jpg=5375833-56472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963" y="3389313"/>
            <a:ext cx="4405312" cy="30940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37891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37892" name="图片 3" descr="https://wkretype.bdimg.com/retype/zoom/d6a99d5cbe1e650e52ea99cd?pn=22&amp;o=jpg_6&amp;md5sum=a48d64cc89237940690a88d8e462ac3e&amp;sign=bfff964c7b&amp;png=2204737-2305057&amp;jpg=5647222-58836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1366838"/>
            <a:ext cx="4354513" cy="3546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3" name="图片 4" descr="https://wkretype.bdimg.com/retype/zoom/d6a99d5cbe1e650e52ea99cd?pn=23&amp;o=jpg_6&amp;md5sum=a48d64cc89237940690a88d8e462ac3e&amp;sign=bfff964c7b&amp;png=2305058-2431771&amp;jpg=5883624-61596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25" y="130175"/>
            <a:ext cx="4248150" cy="3481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5" descr="https://wkretype.bdimg.com/retype/zoom/d6a99d5cbe1e650e52ea99cd?pn=24&amp;o=jpg_6&amp;md5sum=a48d64cc89237940690a88d8e462ac3e&amp;sign=bfff964c7b&amp;png=2431772-2537814&amp;jpg=6159611-64556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550" y="3686175"/>
            <a:ext cx="4300538" cy="3014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74082" name="Picture 2" descr="https://wkretype.bdimg.com/retype/zoom/62bea31ede80d4d8d05a4f0f?pn=7&amp;o=jpg_6&amp;md5sum=1beb951956076f0fbffbf1614034f72a&amp;sign=7b36b8d7db&amp;png=329348-355802&amp;jpg=656118-828618"/>
          <p:cNvPicPr>
            <a:picLocks noChangeAspect="1" noChangeArrowheads="1"/>
          </p:cNvPicPr>
          <p:nvPr/>
        </p:nvPicPr>
        <p:blipFill>
          <a:blip r:embed="rId1"/>
          <a:srcRect l="5367" t="6371" r="3268" b="29920"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4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pic>
        <p:nvPicPr>
          <p:cNvPr id="38915" name="图片 853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68288" y="230188"/>
            <a:ext cx="8645525" cy="6410325"/>
          </a:xfrm>
          <a:ln/>
        </p:spPr>
      </p:pic>
    </p:spTree>
  </p:cSld>
  <p:clrMapOvr>
    <a:masterClrMapping/>
  </p:clrMapOvr>
  <p:transition>
    <p:wipe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b="9788"/>
          <a:stretch>
            <a:fillRect/>
          </a:stretch>
        </p:blipFill>
        <p:spPr>
          <a:xfrm>
            <a:off x="34925" y="934085"/>
            <a:ext cx="8970010" cy="4997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blinds dir="vert"/>
      </p:transition>
    </mc:Choice>
    <mc:Fallback>
      <p:transition spd="slow">
        <p:blinds dir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b="7258"/>
          <a:stretch>
            <a:fillRect/>
          </a:stretch>
        </p:blipFill>
        <p:spPr>
          <a:xfrm>
            <a:off x="118745" y="920750"/>
            <a:ext cx="8926830" cy="5003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blinds dir="vert"/>
      </p:transition>
    </mc:Choice>
    <mc:Fallback>
      <p:transition spd="slow">
        <p:blinds dir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b="7861"/>
          <a:stretch>
            <a:fillRect/>
          </a:stretch>
        </p:blipFill>
        <p:spPr>
          <a:xfrm>
            <a:off x="184150" y="990600"/>
            <a:ext cx="8832215" cy="4944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blinds dir="vert"/>
      </p:transition>
    </mc:Choice>
    <mc:Fallback>
      <p:transition spd="slow">
        <p:blinds dir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b="5371"/>
          <a:stretch>
            <a:fillRect/>
          </a:stretch>
        </p:blipFill>
        <p:spPr>
          <a:xfrm>
            <a:off x="75565" y="908050"/>
            <a:ext cx="8982075" cy="5057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blinds dir="vert"/>
      </p:transition>
    </mc:Choice>
    <mc:Fallback>
      <p:transition spd="slow">
        <p:blinds dir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b="7570"/>
          <a:stretch>
            <a:fillRect/>
          </a:stretch>
        </p:blipFill>
        <p:spPr>
          <a:xfrm>
            <a:off x="187960" y="1000125"/>
            <a:ext cx="8790305" cy="4897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blinds dir="vert"/>
      </p:transition>
    </mc:Choice>
    <mc:Fallback>
      <p:transition spd="slow">
        <p:blinds dir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b="7258"/>
          <a:stretch>
            <a:fillRect/>
          </a:stretch>
        </p:blipFill>
        <p:spPr>
          <a:xfrm>
            <a:off x="116205" y="981075"/>
            <a:ext cx="8849995" cy="4944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blinds dir="vert"/>
      </p:transition>
    </mc:Choice>
    <mc:Fallback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067944" y="2132856"/>
            <a:ext cx="3816424" cy="3270250"/>
          </a:xfrm>
          <a:prstGeom prst="rect">
            <a:avLst/>
          </a:prstGeom>
        </p:spPr>
        <p:txBody>
          <a:bodyPr wrap="square" lIns="91437" tIns="45718" rIns="91437" bIns="45718">
            <a:spAutoFit/>
          </a:bodyPr>
          <a:lstStyle/>
          <a:p>
            <a:pPr>
              <a:spcAft>
                <a:spcPts val="800"/>
              </a:spcAft>
              <a:buClr>
                <a:srgbClr val="FF0000"/>
              </a:buClr>
            </a:pPr>
            <a:r>
              <a:rPr lang="zh-CN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zh-CN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粗黑宋简体" panose="02000000000000000000" pitchFamily="2" charset="-122"/>
              </a:rPr>
              <a:t>安 全 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粗黑宋简体" panose="02000000000000000000" pitchFamily="2" charset="-122"/>
              </a:rPr>
              <a:t>责 任 </a:t>
            </a:r>
            <a:r>
              <a:rPr lang="zh-CN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粗黑宋简体" panose="02000000000000000000" pitchFamily="2" charset="-122"/>
              </a:rPr>
              <a:t>到 位</a:t>
            </a:r>
            <a:endParaRPr lang="en-US" altLang="zh-CN" sz="36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方正粗黑宋简体" panose="02000000000000000000" pitchFamily="2" charset="-122"/>
            </a:endParaRPr>
          </a:p>
          <a:p>
            <a:pPr>
              <a:spcAft>
                <a:spcPts val="800"/>
              </a:spcAft>
              <a:buClr>
                <a:srgbClr val="FF0000"/>
              </a:buClr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粗黑宋简体" panose="02000000000000000000" pitchFamily="2" charset="-122"/>
              </a:rPr>
              <a:t> </a:t>
            </a:r>
            <a:r>
              <a:rPr lang="zh-CN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粗黑宋简体" panose="02000000000000000000" pitchFamily="2" charset="-122"/>
              </a:rPr>
              <a:t>安 全 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粗黑宋简体" panose="02000000000000000000" pitchFamily="2" charset="-122"/>
              </a:rPr>
              <a:t>投 入 </a:t>
            </a:r>
            <a:r>
              <a:rPr lang="zh-CN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粗黑宋简体" panose="02000000000000000000" pitchFamily="2" charset="-122"/>
              </a:rPr>
              <a:t>到 位</a:t>
            </a:r>
            <a:endParaRPr lang="en-US" altLang="zh-CN" sz="36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方正粗黑宋简体" panose="02000000000000000000" pitchFamily="2" charset="-122"/>
            </a:endParaRPr>
          </a:p>
          <a:p>
            <a:pPr>
              <a:spcAft>
                <a:spcPts val="800"/>
              </a:spcAft>
              <a:buClr>
                <a:srgbClr val="FF0000"/>
              </a:buClr>
            </a:pPr>
            <a:r>
              <a:rPr lang="zh-CN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粗黑宋简体" panose="02000000000000000000" pitchFamily="2" charset="-122"/>
              </a:rPr>
              <a:t> </a:t>
            </a:r>
            <a:r>
              <a:rPr lang="zh-CN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粗黑宋简体" panose="02000000000000000000" pitchFamily="2" charset="-122"/>
              </a:rPr>
              <a:t>安 全 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粗黑宋简体" panose="02000000000000000000" pitchFamily="2" charset="-122"/>
              </a:rPr>
              <a:t>培 训 </a:t>
            </a:r>
            <a:r>
              <a:rPr lang="zh-CN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粗黑宋简体" panose="02000000000000000000" pitchFamily="2" charset="-122"/>
              </a:rPr>
              <a:t>到 位</a:t>
            </a:r>
            <a:endParaRPr lang="en-US" altLang="zh-CN" sz="36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方正粗黑宋简体" panose="02000000000000000000" pitchFamily="2" charset="-122"/>
            </a:endParaRPr>
          </a:p>
          <a:p>
            <a:pPr>
              <a:spcAft>
                <a:spcPts val="800"/>
              </a:spcAft>
              <a:buClr>
                <a:srgbClr val="FF0000"/>
              </a:buClr>
            </a:pPr>
            <a:r>
              <a:rPr lang="zh-CN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粗黑宋简体" panose="02000000000000000000" pitchFamily="2" charset="-122"/>
              </a:rPr>
              <a:t> 安 全 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粗黑宋简体" panose="02000000000000000000" pitchFamily="2" charset="-122"/>
              </a:rPr>
              <a:t>管 理 </a:t>
            </a:r>
            <a:r>
              <a:rPr lang="zh-CN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粗黑宋简体" panose="02000000000000000000" pitchFamily="2" charset="-122"/>
              </a:rPr>
              <a:t>到 位</a:t>
            </a:r>
            <a:endParaRPr lang="en-US" altLang="zh-CN" sz="36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方正粗黑宋简体" panose="02000000000000000000" pitchFamily="2" charset="-122"/>
            </a:endParaRPr>
          </a:p>
          <a:p>
            <a:pPr>
              <a:spcAft>
                <a:spcPts val="800"/>
              </a:spcAft>
              <a:buClr>
                <a:srgbClr val="FF0000"/>
              </a:buClr>
            </a:pPr>
            <a:r>
              <a:rPr lang="zh-CN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粗黑宋简体" panose="02000000000000000000" pitchFamily="2" charset="-122"/>
              </a:rPr>
              <a:t> 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粗黑宋简体" panose="02000000000000000000" pitchFamily="2" charset="-122"/>
              </a:rPr>
              <a:t>应 急 救 援 </a:t>
            </a:r>
            <a:r>
              <a:rPr lang="zh-CN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粗黑宋简体" panose="02000000000000000000" pitchFamily="2" charset="-122"/>
              </a:rPr>
              <a:t>到 位</a:t>
            </a:r>
            <a:endParaRPr lang="en-US" altLang="zh-CN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方正粗黑宋简体" panose="02000000000000000000" pitchFamily="2" charset="-122"/>
            </a:endParaRPr>
          </a:p>
        </p:txBody>
      </p:sp>
      <p:grpSp>
        <p:nvGrpSpPr>
          <p:cNvPr id="3" name="组合 23"/>
          <p:cNvGrpSpPr/>
          <p:nvPr/>
        </p:nvGrpSpPr>
        <p:grpSpPr>
          <a:xfrm>
            <a:off x="107504" y="1124744"/>
            <a:ext cx="8928992" cy="576064"/>
            <a:chOff x="1619672" y="843558"/>
            <a:chExt cx="4680520" cy="360040"/>
          </a:xfrm>
        </p:grpSpPr>
        <p:sp>
          <p:nvSpPr>
            <p:cNvPr id="25" name="圆角矩形 24"/>
            <p:cNvSpPr/>
            <p:nvPr/>
          </p:nvSpPr>
          <p:spPr>
            <a:xfrm>
              <a:off x="1619672" y="843558"/>
              <a:ext cx="4680520" cy="360040"/>
            </a:xfrm>
            <a:prstGeom prst="round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1619672" y="843558"/>
              <a:ext cx="4680520" cy="360040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>
                  <a:solidFill>
                    <a:srgbClr val="FFFF00"/>
                  </a:solidFill>
                </a:rPr>
                <a:t>安全生产“五落实”“五到位”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899592" y="1988840"/>
            <a:ext cx="2664460" cy="2640965"/>
          </a:xfrm>
          <a:prstGeom prst="rect">
            <a:avLst/>
          </a:prstGeom>
        </p:spPr>
        <p:txBody>
          <a:bodyPr wrap="none" lIns="91437" tIns="45718" rIns="91437" bIns="45718">
            <a:spAutoFit/>
          </a:bodyPr>
          <a:lstStyle/>
          <a:p>
            <a:r>
              <a:rPr lang="en-US" altLang="zh-CN" sz="16575" dirty="0" smtClean="0">
                <a:solidFill>
                  <a:srgbClr val="FF0000"/>
                </a:solidFill>
                <a:latin typeface="Algerian" panose="04020705040A02060702" pitchFamily="82" charset="0"/>
                <a:ea typeface="华文琥珀" panose="02010800040101010101" pitchFamily="2" charset="-122"/>
              </a:rPr>
              <a:t>5</a:t>
            </a:r>
            <a:r>
              <a:rPr lang="zh-CN" altLang="en-US" sz="4800" dirty="0" smtClean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到位</a:t>
            </a:r>
            <a:endParaRPr lang="zh-CN" altLang="en-US" sz="4800" dirty="0">
              <a:solidFill>
                <a:srgbClr val="FF000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3419475" y="1674813"/>
            <a:ext cx="5118100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孙中山先生有句名言</a:t>
            </a:r>
            <a:r>
              <a:rPr kumimoji="1" lang="zh-CN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endParaRPr kumimoji="1" lang="en-US" altLang="zh-CN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</a:t>
            </a:r>
            <a:r>
              <a:rPr kumimoji="1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“世界潮流浩浩荡荡，顺之则昌，逆之则亡”我们抓安全生产也是一样，要看清大势，顺势而为。</a:t>
            </a:r>
            <a:endParaRPr kumimoji="1" lang="zh-CN" altLang="zh-CN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0419" name="组合 13"/>
          <p:cNvGrpSpPr/>
          <p:nvPr/>
        </p:nvGrpSpPr>
        <p:grpSpPr>
          <a:xfrm>
            <a:off x="611188" y="5684838"/>
            <a:ext cx="7667625" cy="673100"/>
            <a:chOff x="737780" y="4371950"/>
            <a:chExt cx="7668440" cy="504056"/>
          </a:xfrm>
        </p:grpSpPr>
        <p:sp>
          <p:nvSpPr>
            <p:cNvPr id="15" name="MH_Desc_1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737780" y="4457544"/>
              <a:ext cx="7668440" cy="328112"/>
            </a:xfrm>
            <a:custGeom>
              <a:avLst/>
              <a:gdLst>
                <a:gd name="T0" fmla="*/ 0 w 2520280"/>
                <a:gd name="T1" fmla="*/ 53308 h 1872208"/>
                <a:gd name="T2" fmla="*/ 849058220 w 2520280"/>
                <a:gd name="T3" fmla="*/ 53308 h 1872208"/>
                <a:gd name="T4" fmla="*/ 0 w 2520280"/>
                <a:gd name="T5" fmla="*/ 53308 h 1872208"/>
                <a:gd name="T6" fmla="*/ 0 w 2520280"/>
                <a:gd name="T7" fmla="*/ 0 h 1872208"/>
                <a:gd name="T8" fmla="*/ 849058220 w 2520280"/>
                <a:gd name="T9" fmla="*/ 0 h 1872208"/>
                <a:gd name="T10" fmla="*/ 0 w 2520280"/>
                <a:gd name="T11" fmla="*/ 0 h 18722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20280"/>
                <a:gd name="T19" fmla="*/ 0 h 1872208"/>
                <a:gd name="T20" fmla="*/ 2520280 w 2520280"/>
                <a:gd name="T21" fmla="*/ 1872208 h 18722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252028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noFill/>
              <a:miter lim="800000"/>
            </a:ln>
          </p:spPr>
          <p:txBody>
            <a:bodyPr lIns="0" tIns="0" rIns="0" bIns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依法生产、依法经营、依法治安、依法追责，动真格、较真劲</a:t>
              </a:r>
              <a:endParaRPr kumimoji="1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60423" name="直接连接符 25"/>
            <p:cNvCxnSpPr/>
            <p:nvPr/>
          </p:nvCxnSpPr>
          <p:spPr>
            <a:xfrm>
              <a:off x="864000" y="4371950"/>
              <a:ext cx="7416000" cy="0"/>
            </a:xfrm>
            <a:prstGeom prst="line">
              <a:avLst/>
            </a:prstGeom>
            <a:ln w="9525" cap="flat" cmpd="sng">
              <a:solidFill>
                <a:srgbClr val="C00000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60424" name="直接连接符 26"/>
            <p:cNvCxnSpPr/>
            <p:nvPr/>
          </p:nvCxnSpPr>
          <p:spPr>
            <a:xfrm>
              <a:off x="864000" y="4876006"/>
              <a:ext cx="7416000" cy="0"/>
            </a:xfrm>
            <a:prstGeom prst="line">
              <a:avLst/>
            </a:prstGeom>
            <a:ln w="9525" cap="flat" cmpd="sng">
              <a:solidFill>
                <a:srgbClr val="C00000"/>
              </a:solidFill>
              <a:prstDash val="solid"/>
              <a:headEnd type="none" w="med" len="med"/>
              <a:tailEnd type="none" w="med" len="med"/>
            </a:ln>
          </p:spPr>
        </p:cxnSp>
      </p:grpSp>
      <p:sp>
        <p:nvSpPr>
          <p:cNvPr id="4" name="矩形 3"/>
          <p:cNvSpPr/>
          <p:nvPr/>
        </p:nvSpPr>
        <p:spPr>
          <a:xfrm>
            <a:off x="3719513" y="5002213"/>
            <a:ext cx="2236788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当前</a:t>
            </a:r>
            <a:r>
              <a:rPr kumimoji="1" lang="zh-CN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安全生产大势</a:t>
            </a: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0421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604963"/>
            <a:ext cx="2803525" cy="3736975"/>
          </a:xfrm>
          <a:ln/>
        </p:spPr>
      </p:pic>
    </p:spTree>
  </p:cSld>
  <p:clrMapOvr>
    <a:masterClrMapping/>
  </p:clrMapOvr>
  <p:transition>
    <p:wipe dir="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42" name="页脚占位符 4"/>
          <p:cNvSpPr txBox="1">
            <a:spLocks noGrp="1"/>
          </p:cNvSpPr>
          <p:nvPr/>
        </p:nvSpPr>
        <p:spPr>
          <a:xfrm>
            <a:off x="3132138" y="6237288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 lIns="91352" tIns="45676" rIns="91352" bIns="45676"/>
          <a:p>
            <a:pPr algn="ctr"/>
            <a:fld id="{9A0DB2DC-4C9A-4742-B13C-FB6460FD3503}" type="slidenum">
              <a:rPr lang="zh-CN" altLang="en-US" sz="1400" dirty="0">
                <a:solidFill>
                  <a:schemeClr val="bg1"/>
                </a:solidFill>
                <a:latin typeface="Tahoma" panose="020B0604030504040204" pitchFamily="34" charset="0"/>
              </a:rPr>
            </a:fld>
            <a:endParaRPr lang="zh-CN" altLang="en-US" sz="14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61443" name="Rectangle 2"/>
          <p:cNvSpPr>
            <a:spLocks noGrp="1"/>
          </p:cNvSpPr>
          <p:nvPr>
            <p:ph type="body" idx="4294967295"/>
          </p:nvPr>
        </p:nvSpPr>
        <p:spPr>
          <a:xfrm>
            <a:off x="500063" y="2071688"/>
            <a:ext cx="1714500" cy="4095750"/>
          </a:xfrm>
          <a:ln/>
        </p:spPr>
        <p:txBody>
          <a:bodyPr vert="horz" wrap="square" lIns="91352" tIns="45676" rIns="91352" bIns="45676" anchor="t" anchorCtr="0"/>
          <a:p>
            <a:pPr marL="0" indent="0" algn="ctr">
              <a:buFontTx/>
              <a:buNone/>
            </a:pPr>
            <a:r>
              <a:rPr lang="zh-CN" altLang="en-US" b="1" dirty="0">
                <a:solidFill>
                  <a:srgbClr val="0000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三是党中央国务院对安全生产工作提出新要求</a:t>
            </a:r>
            <a:endParaRPr lang="zh-CN" altLang="en-US" b="1" dirty="0">
              <a:solidFill>
                <a:srgbClr val="0000C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90820" name="Rectangle 3"/>
          <p:cNvSpPr>
            <a:spLocks noChangeArrowheads="1"/>
          </p:cNvSpPr>
          <p:nvPr/>
        </p:nvSpPr>
        <p:spPr bwMode="auto">
          <a:xfrm>
            <a:off x="2155825" y="549275"/>
            <a:ext cx="6400800" cy="958850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</a:ln>
        </p:spPr>
        <p:txBody>
          <a:bodyPr lIns="84664" tIns="42332" rIns="84664" bIns="42332"/>
          <a:lstStyle/>
          <a:p>
            <a:pPr marL="317500" marR="0" lvl="0" indent="-317500" algn="ctr" defTabSz="846455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1" lang="zh-CN" altLang="en-US" sz="5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t>总书记重要指示</a:t>
            </a:r>
            <a:endParaRPr kumimoji="1" lang="zh-CN" altLang="en-US" sz="5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panose="02020404030301010803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0821" name="Rectangle 2"/>
          <p:cNvSpPr>
            <a:spLocks noRot="1"/>
          </p:cNvSpPr>
          <p:nvPr/>
        </p:nvSpPr>
        <p:spPr>
          <a:xfrm>
            <a:off x="2286000" y="1785938"/>
            <a:ext cx="6553200" cy="3841750"/>
          </a:xfrm>
          <a:prstGeom prst="rect">
            <a:avLst/>
          </a:prstGeom>
          <a:noFill/>
          <a:ln w="9525">
            <a:noFill/>
          </a:ln>
        </p:spPr>
        <p:txBody>
          <a:bodyPr lIns="84664" tIns="42332" rIns="84664" bIns="42332" anchor="ctr" anchorCtr="0"/>
          <a:p>
            <a:pPr eaLnBrk="0" hangingPunct="0">
              <a:lnSpc>
                <a:spcPct val="140000"/>
              </a:lnSpc>
            </a:pPr>
            <a:r>
              <a:rPr lang="en-US" altLang="zh-CN" sz="3600" b="1" dirty="0">
                <a:latin typeface="Arial" panose="020B0604020202020204" pitchFamily="34" charset="0"/>
              </a:rPr>
              <a:t>1</a:t>
            </a:r>
            <a:r>
              <a:rPr lang="zh-CN" altLang="en-US" sz="3600" b="1" dirty="0">
                <a:latin typeface="Arial" panose="020B0604020202020204" pitchFamily="34" charset="0"/>
              </a:rPr>
              <a:t>、一条红线</a:t>
            </a:r>
            <a:br>
              <a:rPr lang="zh-CN" altLang="en-US" sz="3600" b="1" dirty="0">
                <a:latin typeface="Arial" panose="020B0604020202020204" pitchFamily="34" charset="0"/>
              </a:rPr>
            </a:br>
            <a:r>
              <a:rPr lang="en-US" altLang="zh-CN" sz="3600" b="1" dirty="0">
                <a:latin typeface="Arial" panose="020B0604020202020204" pitchFamily="34" charset="0"/>
              </a:rPr>
              <a:t>2</a:t>
            </a:r>
            <a:r>
              <a:rPr lang="zh-CN" altLang="en-US" sz="3600" b="1" dirty="0">
                <a:latin typeface="Arial" panose="020B0604020202020204" pitchFamily="34" charset="0"/>
              </a:rPr>
              <a:t>、一个责任体系</a:t>
            </a:r>
            <a:r>
              <a:rPr lang="zh-CN" altLang="en-US" sz="1800" b="1" dirty="0">
                <a:solidFill>
                  <a:srgbClr val="FF0000"/>
                </a:solidFill>
                <a:latin typeface="Arial Black" panose="020B0A04020102020204" pitchFamily="34" charset="0"/>
              </a:rPr>
              <a:t>（安全生产）</a:t>
            </a:r>
            <a:br>
              <a:rPr lang="zh-CN" altLang="en-US" sz="1800" b="1" dirty="0">
                <a:latin typeface="Arial" panose="020B0604020202020204" pitchFamily="34" charset="0"/>
              </a:rPr>
            </a:br>
            <a:r>
              <a:rPr lang="en-US" altLang="zh-CN" sz="3600" b="1" dirty="0">
                <a:latin typeface="Arial" panose="020B0604020202020204" pitchFamily="34" charset="0"/>
              </a:rPr>
              <a:t>3</a:t>
            </a:r>
            <a:r>
              <a:rPr lang="zh-CN" altLang="en-US" sz="3600" b="1" dirty="0">
                <a:latin typeface="Arial" panose="020B0604020202020204" pitchFamily="34" charset="0"/>
              </a:rPr>
              <a:t>、三个必须</a:t>
            </a:r>
            <a:r>
              <a:rPr lang="zh-CN" altLang="en-US" sz="1800" b="1" dirty="0">
                <a:solidFill>
                  <a:srgbClr val="FF0000"/>
                </a:solidFill>
                <a:latin typeface="Arial Black" panose="020B0A04020102020204" pitchFamily="34" charset="0"/>
              </a:rPr>
              <a:t>（管行业必须管安全、管生产经营必须管安全、管业务必须管安全） </a:t>
            </a:r>
            <a:br>
              <a:rPr lang="zh-CN" altLang="en-US" sz="1800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en-US" altLang="zh-CN" sz="3600" b="1" dirty="0">
                <a:latin typeface="Arial" panose="020B0604020202020204" pitchFamily="34" charset="0"/>
              </a:rPr>
              <a:t>4</a:t>
            </a:r>
            <a:r>
              <a:rPr lang="zh-CN" altLang="en-US" sz="3600" b="1" dirty="0">
                <a:latin typeface="Arial" panose="020B0604020202020204" pitchFamily="34" charset="0"/>
              </a:rPr>
              <a:t>、三个监管</a:t>
            </a:r>
            <a:r>
              <a:rPr lang="zh-CN" altLang="en-US" sz="1800" b="1" dirty="0">
                <a:solidFill>
                  <a:srgbClr val="FF0000"/>
                </a:solidFill>
                <a:latin typeface="Arial Black" panose="020B0A04020102020204" pitchFamily="34" charset="0"/>
              </a:rPr>
              <a:t>（综合监管、直接监管和属地监管）</a:t>
            </a:r>
            <a:r>
              <a:rPr lang="zh-CN" altLang="en-US" sz="44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endParaRPr lang="zh-CN" altLang="en-US" sz="4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0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0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0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0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0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0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20" grpId="0" animBg="1"/>
      <p:bldP spid="29082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2466" name="灯片编号占位符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400" dirty="0"/>
            </a:fld>
            <a:endParaRPr lang="en-US" altLang="zh-CN" sz="1400" dirty="0"/>
          </a:p>
        </p:txBody>
      </p:sp>
      <p:sp>
        <p:nvSpPr>
          <p:cNvPr id="62467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r>
              <a:rPr lang="en-US" altLang="zh-CN" dirty="0">
                <a:ea typeface="黑体" panose="02010609060101010101" pitchFamily="49" charset="-122"/>
              </a:rPr>
              <a:t>“</a:t>
            </a:r>
            <a:r>
              <a:rPr lang="zh-CN" altLang="en-US" dirty="0">
                <a:ea typeface="黑体" panose="02010609060101010101" pitchFamily="49" charset="-122"/>
              </a:rPr>
              <a:t>安 全”</a:t>
            </a:r>
            <a:r>
              <a:rPr lang="zh-CN" altLang="en-US" dirty="0"/>
              <a:t>：</a:t>
            </a:r>
            <a:r>
              <a:rPr lang="zh-CN" altLang="en-US" sz="2400" dirty="0">
                <a:ea typeface="黑体" panose="02010609060101010101" pitchFamily="49" charset="-122"/>
              </a:rPr>
              <a:t>中国式解读</a:t>
            </a:r>
            <a:endParaRPr lang="zh-CN" altLang="en-US" sz="2400" dirty="0">
              <a:ea typeface="黑体" panose="02010609060101010101" pitchFamily="49" charset="-122"/>
            </a:endParaRPr>
          </a:p>
        </p:txBody>
      </p:sp>
      <p:sp>
        <p:nvSpPr>
          <p:cNvPr id="62468" name="Rectangle 3"/>
          <p:cNvSpPr>
            <a:spLocks noGrp="1"/>
          </p:cNvSpPr>
          <p:nvPr>
            <p:ph idx="1"/>
          </p:nvPr>
        </p:nvSpPr>
        <p:spPr>
          <a:xfrm>
            <a:off x="900113" y="1643063"/>
            <a:ext cx="7416800" cy="3886200"/>
          </a:xfrm>
          <a:ln/>
        </p:spPr>
        <p:txBody>
          <a:bodyPr vert="horz" wrap="square" lIns="91440" tIns="45720" rIns="91440" bIns="45720" anchor="t" anchorCtr="0"/>
          <a:p>
            <a:pPr>
              <a:buNone/>
            </a:pPr>
            <a:r>
              <a:rPr lang="zh-CN" altLang="en-US" dirty="0"/>
              <a:t>中国造字的玄妙：</a:t>
            </a:r>
            <a:endParaRPr lang="en-US" altLang="zh-CN" dirty="0"/>
          </a:p>
          <a:p>
            <a:pPr>
              <a:buNone/>
            </a:pPr>
            <a:r>
              <a:rPr lang="zh-CN" altLang="en-US" b="1" dirty="0">
                <a:solidFill>
                  <a:schemeClr val="hlink"/>
                </a:solidFill>
                <a:latin typeface="Times New Roman" panose="02020603050405020304" pitchFamily="18" charset="0"/>
                <a:ea typeface="楷体_GB2312" pitchFamily="49" charset="-122"/>
              </a:rPr>
              <a:t>“</a:t>
            </a:r>
            <a:r>
              <a:rPr lang="zh-CN" altLang="en-US" b="1" dirty="0">
                <a:solidFill>
                  <a:schemeClr val="hlink"/>
                </a:solidFill>
                <a:ea typeface="楷体_GB2312" pitchFamily="49" charset="-122"/>
              </a:rPr>
              <a:t>无</a:t>
            </a:r>
            <a:r>
              <a:rPr lang="zh-CN" altLang="en-US" b="1" dirty="0">
                <a:solidFill>
                  <a:srgbClr val="FF0000"/>
                </a:solidFill>
                <a:ea typeface="楷体_GB2312" pitchFamily="49" charset="-122"/>
              </a:rPr>
              <a:t>危</a:t>
            </a:r>
            <a:r>
              <a:rPr lang="zh-CN" altLang="en-US" b="1" dirty="0">
                <a:solidFill>
                  <a:schemeClr val="hlink"/>
                </a:solidFill>
                <a:ea typeface="楷体_GB2312" pitchFamily="49" charset="-122"/>
              </a:rPr>
              <a:t>则</a:t>
            </a:r>
            <a:r>
              <a:rPr lang="zh-CN" altLang="en-US" b="1" dirty="0">
                <a:solidFill>
                  <a:srgbClr val="05DF6D"/>
                </a:solidFill>
                <a:ea typeface="华文行楷" panose="02010800040101010101" pitchFamily="2" charset="-122"/>
              </a:rPr>
              <a:t>安</a:t>
            </a:r>
            <a:r>
              <a:rPr lang="zh-CN" altLang="en-US" b="1" dirty="0">
                <a:solidFill>
                  <a:schemeClr val="hlink"/>
                </a:solidFill>
                <a:ea typeface="楷体_GB2312" pitchFamily="49" charset="-122"/>
              </a:rPr>
              <a:t>，无</a:t>
            </a:r>
            <a:r>
              <a:rPr lang="zh-CN" altLang="en-US" b="1" dirty="0">
                <a:solidFill>
                  <a:srgbClr val="FF0000"/>
                </a:solidFill>
                <a:ea typeface="楷体_GB2312" pitchFamily="49" charset="-122"/>
              </a:rPr>
              <a:t>缺</a:t>
            </a:r>
            <a:r>
              <a:rPr lang="zh-CN" altLang="en-US" b="1" dirty="0">
                <a:solidFill>
                  <a:schemeClr val="hlink"/>
                </a:solidFill>
                <a:ea typeface="楷体_GB2312" pitchFamily="49" charset="-122"/>
              </a:rPr>
              <a:t>则</a:t>
            </a:r>
            <a:r>
              <a:rPr lang="zh-CN" altLang="en-US" b="1" dirty="0">
                <a:solidFill>
                  <a:srgbClr val="00FF00"/>
                </a:solidFill>
                <a:ea typeface="华文行楷" panose="02010800040101010101" pitchFamily="2" charset="-122"/>
              </a:rPr>
              <a:t>全</a:t>
            </a:r>
            <a:r>
              <a:rPr lang="zh-CN" altLang="en-US" b="1" dirty="0">
                <a:solidFill>
                  <a:schemeClr val="hlink"/>
                </a:solidFill>
                <a:latin typeface="Times New Roman" panose="02020603050405020304" pitchFamily="18" charset="0"/>
                <a:ea typeface="楷体_GB2312" pitchFamily="49" charset="-122"/>
              </a:rPr>
              <a:t>”</a:t>
            </a:r>
            <a:r>
              <a:rPr lang="zh-CN" altLang="en-US" b="1" dirty="0">
                <a:solidFill>
                  <a:schemeClr val="hlink"/>
                </a:solidFill>
                <a:ea typeface="楷体_GB2312" pitchFamily="49" charset="-122"/>
              </a:rPr>
              <a:t>  </a:t>
            </a:r>
            <a:r>
              <a:rPr lang="en-US" altLang="zh-CN" b="1" dirty="0">
                <a:solidFill>
                  <a:schemeClr val="hlink"/>
                </a:solidFill>
                <a:ea typeface="楷体_GB2312" pitchFamily="49" charset="-122"/>
              </a:rPr>
              <a:t>=  </a:t>
            </a:r>
            <a:r>
              <a:rPr lang="zh-CN" altLang="en-US" b="1" dirty="0">
                <a:solidFill>
                  <a:srgbClr val="05DF6D"/>
                </a:solidFill>
                <a:ea typeface="华文行楷" panose="02010800040101010101" pitchFamily="2" charset="-122"/>
              </a:rPr>
              <a:t>安全</a:t>
            </a:r>
            <a:endParaRPr lang="zh-CN" altLang="en-US" dirty="0"/>
          </a:p>
          <a:p>
            <a:pPr>
              <a:buNone/>
            </a:pPr>
            <a:r>
              <a:rPr lang="zh-CN" altLang="en-US" dirty="0"/>
              <a:t>安＝责任</a:t>
            </a:r>
            <a:endParaRPr lang="zh-CN" altLang="en-US" dirty="0"/>
          </a:p>
          <a:p>
            <a:pPr>
              <a:buNone/>
            </a:pPr>
            <a:r>
              <a:rPr lang="zh-CN" altLang="en-US" dirty="0"/>
              <a:t>全＝以人为本 </a:t>
            </a:r>
            <a:endParaRPr lang="zh-CN" altLang="en-US" dirty="0"/>
          </a:p>
          <a:p>
            <a:pPr>
              <a:buNone/>
            </a:pPr>
            <a:endParaRPr lang="zh-CN" altLang="en-US" dirty="0"/>
          </a:p>
          <a:p>
            <a:pPr>
              <a:buNone/>
            </a:pP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      不忘初心 方得始终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wipe dir="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3490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63491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63492" name="图片 3" descr="https://mmbiz.qpic.cn/mmbiz_png/ibS3iaLtWFFGrjA10CMBLplDBhZjPdgzGkg6HZX4FqW6mNXwkXDhl0Fbh4rRD2r82HbRrVnVsjClen0x3Lic7KEicg/640?wx_fmt=png&amp;wxfrom=5&amp;wx_lazy=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7188" y="785813"/>
            <a:ext cx="8358187" cy="55006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4514" name="图片 1" descr="https://mmbiz.qpic.cn/mmbiz_png/ibS3iaLtWFFGrjA10CMBLplDBhZjPdgzGkHEURgNTh0ZtSAS5mDHic5zI9lC5hvp5c6Wteg4m8lU51ibPxicBZLKEAA/640?wx_fmt=png&amp;wxfrom=5&amp;wx_lazy=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375" y="428625"/>
            <a:ext cx="7929563" cy="60721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785813" y="428625"/>
            <a:ext cx="7786688" cy="7143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5538" name="图片 1" descr="https://mmbiz.qpic.cn/mmbiz_png/ibS3iaLtWFFGrjA10CMBLplDBhZjPdgzGkQpSGIicI6M6ArDfYPdTjLicicibgTWH9aFzQVj4m6XvNdWmXWNciaZJ4XzA/640?wx_fmt=png&amp;wxfrom=5&amp;wx_lazy=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063" y="500063"/>
            <a:ext cx="8072437" cy="59293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6" name="Rectangle 2"/>
          <p:cNvSpPr>
            <a:spLocks noGrp="1" noChangeArrowheads="1"/>
          </p:cNvSpPr>
          <p:nvPr>
            <p:ph idx="1"/>
          </p:nvPr>
        </p:nvSpPr>
        <p:spPr>
          <a:xfrm>
            <a:off x="914400" y="685800"/>
            <a:ext cx="7620000" cy="55165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kumimoji="1" lang="zh-CN" altLang="en-US" sz="44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战国时期军事家荀况</a:t>
            </a:r>
            <a:r>
              <a:rPr kumimoji="1" lang="en-US" altLang="zh-CN" sz="44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:</a:t>
            </a:r>
            <a:endParaRPr kumimoji="1" lang="en-US" altLang="zh-CN" sz="4400" b="1" i="0" u="none" strike="noStrike" kern="0" cap="none" spc="0" normalizeH="0" baseline="0" noProof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kumimoji="1" lang="zh-CN" altLang="en-US" sz="4400" b="1" i="0" u="none" strike="noStrike" kern="0" cap="none" spc="0" normalizeH="0" baseline="0" noProof="0" smtClean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　　  先其未然谓之防</a:t>
            </a:r>
            <a:endParaRPr kumimoji="1" lang="zh-CN" altLang="en-US" sz="4400" b="1" i="0" u="none" strike="noStrike" kern="0" cap="none" spc="0" normalizeH="0" baseline="0" noProof="0" smtClean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kumimoji="1" lang="zh-CN" altLang="en-US" sz="4400" b="1" i="0" u="none" strike="noStrike" kern="0" cap="none" spc="0" normalizeH="0" baseline="0" noProof="0" smtClean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　　  发而止之谓其救，</a:t>
            </a:r>
            <a:endParaRPr kumimoji="1" lang="zh-CN" altLang="en-US" sz="4400" b="1" i="0" u="none" strike="noStrike" kern="0" cap="none" spc="0" normalizeH="0" baseline="0" noProof="0" smtClean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kumimoji="1" lang="zh-CN" altLang="en-US" sz="4400" b="1" i="0" u="none" strike="noStrike" kern="0" cap="none" spc="0" normalizeH="0" baseline="0" noProof="0" smtClean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　　  行而责之谓之戒。</a:t>
            </a:r>
            <a:endParaRPr kumimoji="1" lang="zh-CN" altLang="en-US" sz="4400" b="1" i="0" u="none" strike="noStrike" kern="0" cap="none" spc="0" normalizeH="0" baseline="0" noProof="0" smtClean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2000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kumimoji="1" lang="zh-CN" altLang="en-US" sz="4400" b="1" i="0" u="none" strike="noStrike" kern="0" cap="none" spc="0" normalizeH="0" baseline="0" noProof="0" smtClean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_GB2312" pitchFamily="49" charset="-122"/>
                <a:ea typeface="楷体_GB2312" pitchFamily="49" charset="-122"/>
                <a:cs typeface="+mn-cs"/>
              </a:rPr>
              <a:t>  防为上，救次之，戒为下。</a:t>
            </a:r>
            <a:endParaRPr kumimoji="1" lang="zh-CN" altLang="en-US" sz="4400" b="1" i="0" u="none" strike="noStrike" kern="0" cap="none" spc="0" normalizeH="0" baseline="0" noProof="0" smtClean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6443663" y="404813"/>
            <a:ext cx="20955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charRg st="11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86">
                                            <p:txEl>
                                              <p:charRg st="11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charRg st="23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986">
                                            <p:txEl>
                                              <p:charRg st="23" end="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charRg st="36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986">
                                            <p:txEl>
                                              <p:charRg st="36" end="4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charRg st="49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986">
                                            <p:txEl>
                                              <p:charRg st="49" end="6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7586" name="Rectangle 22"/>
          <p:cNvSpPr/>
          <p:nvPr/>
        </p:nvSpPr>
        <p:spPr>
          <a:xfrm>
            <a:off x="4953000" y="1474788"/>
            <a:ext cx="3776663" cy="2792412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CC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dirty="0">
              <a:latin typeface="Tahoma" panose="020B0604030504040204" pitchFamily="34" charset="0"/>
            </a:endParaRPr>
          </a:p>
        </p:txBody>
      </p:sp>
      <p:sp>
        <p:nvSpPr>
          <p:cNvPr id="67587" name="Rectangle 12"/>
          <p:cNvSpPr/>
          <p:nvPr/>
        </p:nvSpPr>
        <p:spPr>
          <a:xfrm>
            <a:off x="1190625" y="387350"/>
            <a:ext cx="7089775" cy="4603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pPr algn="ctr" eaLnBrk="0" hangingPunct="0"/>
            <a:r>
              <a:rPr lang="zh-CN" altLang="en-US" b="1" dirty="0">
                <a:solidFill>
                  <a:schemeClr val="bg1"/>
                </a:solidFill>
                <a:latin typeface="Tahoma" panose="020B0604030504040204" pitchFamily="34" charset="0"/>
              </a:rPr>
              <a:t>     千万不要心慈手软，要以最严厉的手段防治结合</a:t>
            </a:r>
            <a:endParaRPr lang="zh-CN" altLang="en-US" b="1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67588" name="Picture 19" descr="t019e0abaffe89201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1413" y="1508125"/>
            <a:ext cx="3781425" cy="274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89" name="Picture 21" descr="t018b5589340f27477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508125"/>
            <a:ext cx="3889375" cy="2743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90" name="Rectangle 24"/>
          <p:cNvSpPr/>
          <p:nvPr/>
        </p:nvSpPr>
        <p:spPr>
          <a:xfrm>
            <a:off x="2117725" y="5200650"/>
            <a:ext cx="5108575" cy="584200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>
            <a:spAutoFit/>
          </a:bodyPr>
          <a:p>
            <a:pPr eaLnBrk="0" hangingPunct="0"/>
            <a:r>
              <a:rPr lang="zh-CN" altLang="en-US" sz="3200" dirty="0">
                <a:solidFill>
                  <a:schemeClr val="bg1"/>
                </a:solidFill>
                <a:latin typeface="Tahoma" panose="020B0604030504040204" pitchFamily="34" charset="0"/>
                <a:ea typeface="黑体" panose="02010609060101010101" pitchFamily="49" charset="-122"/>
              </a:rPr>
              <a:t>防为上，管为要，救不能少</a:t>
            </a:r>
            <a:endParaRPr lang="zh-CN" altLang="en-US" sz="3200" dirty="0">
              <a:solidFill>
                <a:schemeClr val="bg1"/>
              </a:solidFill>
              <a:latin typeface="Tahoma" panose="020B060403050404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fade thruBlk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8610" name="图片 1" descr="https://mmbiz.qpic.cn/mmbiz_png/8acibBIhiaG19vU4twBlN39YdEMxa42BrPYxuCicW6h8tjC5GDOqrvF9wrtxfxlGtQFtvlahwfr5cGqbyyn7QlthQ/640?wx_fmt=png&amp;wxfrom=5&amp;wx_lazy=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625" y="428625"/>
            <a:ext cx="8358188" cy="60721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9634" name="图片 1" descr="https://mmbiz.qpic.cn/mmbiz_png/8acibBIhiaG19vU4twBlN39YdEMxa42BrP8PaicPtW7L6wYBORN6rZvqajAeuaVUatJkvo6wXpshDJy9w631GGrmA/640?wx_fmt=png&amp;wxfrom=5&amp;wx_lazy=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750" y="285750"/>
            <a:ext cx="8643938" cy="642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500063" y="1071563"/>
            <a:ext cx="2286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史  记</a:t>
            </a:r>
            <a:endParaRPr kumimoji="1" lang="zh-CN" alt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303735" y="2103835"/>
            <a:ext cx="6536531" cy="756047"/>
          </a:xfrm>
          <a:prstGeom prst="rect">
            <a:avLst/>
          </a:prstGeom>
          <a:solidFill>
            <a:srgbClr val="F6B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lang="zh-CN" alt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箭头: 五边形 2"/>
          <p:cNvSpPr/>
          <p:nvPr/>
        </p:nvSpPr>
        <p:spPr>
          <a:xfrm>
            <a:off x="1357313" y="2190750"/>
            <a:ext cx="4198144" cy="58221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lang="zh-CN" alt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71625" y="2249091"/>
            <a:ext cx="4013597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明确安全生产主体责任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543550" y="2151460"/>
            <a:ext cx="2243138" cy="69151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1950" b="1" dirty="0">
                <a:latin typeface="Times New Roman" panose="02020603050405020304" pitchFamily="18" charset="0"/>
              </a:rPr>
              <a:t>主要负责人是安全</a:t>
            </a:r>
            <a:endParaRPr lang="en-US" altLang="zh-CN" sz="1950" b="1" dirty="0">
              <a:latin typeface="Times New Roman" panose="02020603050405020304" pitchFamily="18" charset="0"/>
            </a:endParaRPr>
          </a:p>
          <a:p>
            <a:r>
              <a:rPr lang="zh-CN" altLang="en-US" sz="1950" b="1" dirty="0">
                <a:latin typeface="Times New Roman" panose="02020603050405020304" pitchFamily="18" charset="0"/>
              </a:rPr>
              <a:t>生产第一负责人</a:t>
            </a:r>
            <a:endParaRPr lang="zh-CN" altLang="en-US" sz="1950" b="1" dirty="0">
              <a:latin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405188" y="3292078"/>
            <a:ext cx="4171950" cy="21913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0000"/>
              </a:lnSpc>
            </a:pPr>
            <a:r>
              <a:rPr lang="zh-CN" altLang="en-US" sz="21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生产经营单位的主要负责人是本单位安全生产第一责任人，对本单位的安全生产工作全面负责</a:t>
            </a:r>
            <a:r>
              <a:rPr lang="zh-CN" altLang="en-US" sz="2100" dirty="0">
                <a:latin typeface="Times New Roman" panose="02020603050405020304" pitchFamily="18" charset="0"/>
              </a:rPr>
              <a:t>其他负责人对职责范围内的安全生产工作负责。</a:t>
            </a:r>
            <a:endParaRPr lang="zh-CN" altLang="en-US" sz="2700" b="1" dirty="0">
              <a:latin typeface="Times New Roman" panose="02020603050405020304" pitchFamily="18" charset="0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1950244" y="3292079"/>
            <a:ext cx="1335881" cy="1190625"/>
          </a:xfrm>
          <a:prstGeom prst="roundRect">
            <a:avLst/>
          </a:prstGeom>
          <a:gradFill>
            <a:gsLst>
              <a:gs pos="0">
                <a:srgbClr val="FF0000"/>
              </a:gs>
              <a:gs pos="56000">
                <a:srgbClr val="C0000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第五条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25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9687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03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03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87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/>
      <p:bldP spid="5" grpId="0"/>
      <p:bldP spid="6" grpId="0"/>
      <p:bldP spid="7" grpId="0" bldLvl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0658" name="灯片编号占位符 7"/>
          <p:cNvSpPr>
            <a:spLocks noGrp="1"/>
          </p:cNvSpPr>
          <p:nvPr/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algn="r"/>
            <a:fld id="{9A0DB2DC-4C9A-4742-B13C-FB6460FD3503}" type="slidenum">
              <a:rPr lang="zh-CN" altLang="en-US" sz="1400" dirty="0">
                <a:solidFill>
                  <a:srgbClr val="000000"/>
                </a:solidFill>
                <a:latin typeface="Tahoma" panose="020B0604030504040204" pitchFamily="34" charset="0"/>
                <a:sym typeface="Times New Roman" panose="02020603050405020304" pitchFamily="18" charset="0"/>
              </a:rPr>
            </a:fld>
            <a:endParaRPr lang="zh-CN" altLang="en-US" sz="1400" dirty="0">
              <a:solidFill>
                <a:srgbClr val="000000"/>
              </a:solidFill>
              <a:latin typeface="Tahoma" panose="020B0604030504040204" pitchFamily="34" charset="0"/>
              <a:sym typeface="Times New Roman" panose="02020603050405020304" pitchFamily="18" charset="0"/>
            </a:endParaRPr>
          </a:p>
        </p:txBody>
      </p:sp>
      <p:sp>
        <p:nvSpPr>
          <p:cNvPr id="70659" name="Rectangle 2"/>
          <p:cNvSpPr>
            <a:spLocks noGrp="1" noRot="1"/>
          </p:cNvSpPr>
          <p:nvPr>
            <p:ph type="ctrTitle"/>
          </p:nvPr>
        </p:nvSpPr>
        <p:spPr>
          <a:xfrm>
            <a:off x="76200" y="295275"/>
            <a:ext cx="9070975" cy="1919288"/>
          </a:xfrm>
          <a:ln/>
        </p:spPr>
        <p:txBody>
          <a:bodyPr vert="horz" wrap="square" lIns="91440" tIns="45720" rIns="91440" bIns="45720" anchor="b" anchorCtr="0"/>
          <a:p>
            <a:pPr>
              <a:buClrTx/>
              <a:buSzTx/>
              <a:buFontTx/>
            </a:pPr>
            <a:r>
              <a:rPr kumimoji="1" lang="zh-CN" altLang="en-US" sz="2000" b="1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Garamond" panose="02020404030301010803" pitchFamily="18" charset="0"/>
              </a:rPr>
              <a:t>            </a:t>
            </a:r>
            <a:r>
              <a:rPr kumimoji="1" lang="zh-CN" altLang="en-US" b="1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Garamond" panose="02020404030301010803" pitchFamily="18" charset="0"/>
              </a:rPr>
              <a:t>意识不到危险，是最大的危险!</a:t>
            </a:r>
            <a:br>
              <a:rPr kumimoji="1" lang="zh-CN" altLang="en-US" sz="2400" b="1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Garamond" panose="02020404030301010803" pitchFamily="18" charset="0"/>
              </a:rPr>
            </a:br>
            <a:r>
              <a:rPr kumimoji="1" lang="zh-CN" altLang="en-US" sz="2400" b="1" dirty="0">
                <a:solidFill>
                  <a:srgbClr val="0000CC"/>
                </a:solidFill>
                <a:latin typeface="+mj-lt"/>
                <a:ea typeface="+mj-ea"/>
                <a:cs typeface="+mj-cs"/>
                <a:sym typeface="Garamond" panose="02020404030301010803" pitchFamily="18" charset="0"/>
              </a:rPr>
              <a:t>        1912年4月15日，英国超豪华游轮“泰坦尼克”号在大西洋的处女航中，和冰山发生碰撞不幸沉没，船上的2224人中仅711人获救。 </a:t>
            </a:r>
            <a:endParaRPr kumimoji="1" lang="zh-CN" altLang="en-US" sz="2400" b="1" dirty="0">
              <a:solidFill>
                <a:srgbClr val="FF0000"/>
              </a:solidFill>
              <a:latin typeface="+mj-lt"/>
              <a:ea typeface="+mj-ea"/>
              <a:cs typeface="+mj-cs"/>
              <a:sym typeface="Garamond" panose="02020404030301010803" pitchFamily="18" charset="0"/>
            </a:endParaRPr>
          </a:p>
        </p:txBody>
      </p:sp>
      <p:sp>
        <p:nvSpPr>
          <p:cNvPr id="13316" name="Rectangle 3"/>
          <p:cNvSpPr>
            <a:spLocks noGrp="1" noRot="1"/>
          </p:cNvSpPr>
          <p:nvPr>
            <p:ph type="subTitle" idx="1"/>
          </p:nvPr>
        </p:nvSpPr>
        <p:spPr>
          <a:xfrm>
            <a:off x="428625" y="5591175"/>
            <a:ext cx="8570913" cy="574675"/>
          </a:xfrm>
          <a:ln/>
        </p:spPr>
        <p:txBody>
          <a:bodyPr vert="horz" wrap="square" lIns="91440" tIns="45720" rIns="91440" bIns="45720" anchor="t" anchorCtr="0"/>
          <a:p>
            <a:pPr>
              <a:lnSpc>
                <a:spcPct val="80000"/>
              </a:lnSpc>
              <a:buSzPct val="75000"/>
            </a:pPr>
            <a:r>
              <a:rPr kumimoji="1" lang="en-US" altLang="zh-CN" sz="2800" b="1" dirty="0">
                <a:latin typeface="宋体" panose="02010600030101010101" pitchFamily="2" charset="-122"/>
                <a:ea typeface="+mn-ea"/>
                <a:cs typeface="+mn-cs"/>
                <a:sym typeface="宋体" panose="02010600030101010101" pitchFamily="2" charset="-122"/>
              </a:rPr>
              <a:t>1</a:t>
            </a:r>
            <a:r>
              <a:rPr kumimoji="1" lang="zh-CN" altLang="en-US" sz="2800" b="1" dirty="0">
                <a:latin typeface="宋体" panose="02010600030101010101" pitchFamily="2" charset="-122"/>
                <a:ea typeface="+mn-ea"/>
                <a:cs typeface="+mn-cs"/>
                <a:sym typeface="宋体" panose="02010600030101010101" pitchFamily="2" charset="-122"/>
              </a:rPr>
              <a:t>、</a:t>
            </a:r>
            <a:r>
              <a:rPr kumimoji="1"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+mn-ea"/>
                <a:cs typeface="+mn-cs"/>
                <a:sym typeface="宋体" panose="02010600030101010101" pitchFamily="2" charset="-122"/>
              </a:rPr>
              <a:t>认为它是世界上最先进的、“永不沉没”的游轮。</a:t>
            </a:r>
            <a:endParaRPr kumimoji="1" lang="zh-CN" altLang="en-US" sz="2800" dirty="0">
              <a:latin typeface="+mn-lt"/>
              <a:ea typeface="+mn-ea"/>
              <a:cs typeface="+mn-cs"/>
              <a:sym typeface="Verdana" panose="020B0604030504040204" pitchFamily="34" charset="0"/>
            </a:endParaRPr>
          </a:p>
        </p:txBody>
      </p:sp>
      <p:pic>
        <p:nvPicPr>
          <p:cNvPr id="70661" name="Picture 4" descr="u=556063248,1037942743&amp;fm=23&amp;gp=0[1]"/>
          <p:cNvPicPr>
            <a:picLocks noGrp="1" noChangeAspect="1"/>
          </p:cNvPicPr>
          <p:nvPr>
            <p:ph type="subTitle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4933950" y="2406650"/>
            <a:ext cx="3095625" cy="2465388"/>
          </a:xfrm>
          <a:ln/>
        </p:spPr>
      </p:pic>
      <p:pic>
        <p:nvPicPr>
          <p:cNvPr id="70662" name="Picture 5" descr="u=3599965790,2760040895&amp;fm=23&amp;gp=0[1]"/>
          <p:cNvPicPr>
            <a:picLocks noGrp="1" noChangeAspect="1"/>
          </p:cNvPicPr>
          <p:nvPr>
            <p:ph type="subTitle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2460625"/>
            <a:ext cx="3024188" cy="2397125"/>
          </a:xfrm>
          <a:ln/>
        </p:spPr>
      </p:pic>
      <p:pic>
        <p:nvPicPr>
          <p:cNvPr id="13319" name="《泰坦尼克号》主题曲.mp3" descr="《泰坦尼克号》主题曲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3888" y="26035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0" name="Text Box 8"/>
          <p:cNvSpPr/>
          <p:nvPr/>
        </p:nvSpPr>
        <p:spPr>
          <a:xfrm>
            <a:off x="573088" y="6092825"/>
            <a:ext cx="7672387" cy="517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2、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航行中只追求速度，忽略了风险。</a:t>
            </a:r>
            <a:endParaRPr lang="zh-CN" altLang="en-US" dirty="0">
              <a:latin typeface="Verdana" panose="020B0604030504040204" pitchFamily="34" charset="0"/>
            </a:endParaRPr>
          </a:p>
        </p:txBody>
      </p:sp>
      <p:sp>
        <p:nvSpPr>
          <p:cNvPr id="13321" name="Text Box 9"/>
          <p:cNvSpPr/>
          <p:nvPr/>
        </p:nvSpPr>
        <p:spPr>
          <a:xfrm>
            <a:off x="684213" y="5013325"/>
            <a:ext cx="4449762" cy="5175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泰坦尼克号为什么会沉没？</a:t>
            </a:r>
            <a:endParaRPr lang="zh-CN" altLang="en-US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evt" cmd="playFrom(0.0)">
                                      <p:cBhvr>
                                        <p:cTn id="6" dur="278739" fill="hold"/>
                                        <p:tgtEl>
                                          <p:spTgt spid="13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18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charRg st="0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2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charRg st="0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2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charRg st="0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charRg st="0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charRg st="0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9"/>
                </p:tgtEl>
              </p:cMediaNode>
            </p:audio>
          </p:childTnLst>
        </p:cTn>
      </p:par>
    </p:tnLst>
    <p:bldLst>
      <p:bldP spid="13316" grpId="0" bldLvl="0" build="p"/>
      <p:bldP spid="13316" grpId="1" bldLvl="0" build="p"/>
      <p:bldP spid="13316" grpId="2" bldLvl="0" build="p"/>
      <p:bldP spid="13316" grpId="3" bldLvl="0" build="p"/>
      <p:bldP spid="13316" grpId="4" bldLvl="0" build="p"/>
      <p:bldP spid="13316" grpId="5" bldLvl="0" build="p"/>
      <p:bldP spid="13316" grpId="6" bldLvl="0" build="p"/>
      <p:bldP spid="13316" grpId="7" bldLvl="0" build="p"/>
      <p:bldP spid="13316" grpId="8" bldLvl="0" build="p"/>
      <p:bldP spid="13316" grpId="9" bldLvl="0" build="p"/>
      <p:bldP spid="13316" grpId="10" bldLvl="0" build="p"/>
      <p:bldP spid="13316" grpId="11" bldLvl="0" build="p"/>
      <p:bldP spid="13316" grpId="12" bldLvl="0" build="p"/>
      <p:bldP spid="13316" grpId="13" bldLvl="0" build="p"/>
      <p:bldP spid="13316" grpId="14" bldLvl="0" build="p"/>
      <p:bldP spid="13316" grpId="15" bldLvl="0" build="p"/>
      <p:bldP spid="13316" grpId="16" bldLvl="0" build="p"/>
      <p:bldP spid="13316" grpId="17" bldLvl="0" build="p"/>
      <p:bldP spid="13316" grpId="18" bldLvl="0" build="p"/>
      <p:bldP spid="13320" grpId="0" bldLvl="0"/>
      <p:bldP spid="13321" grpId="0" bldLvl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82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pic>
        <p:nvPicPr>
          <p:cNvPr id="71683" name="图片 849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66763" y="1311275"/>
            <a:ext cx="7394575" cy="4541838"/>
          </a:xfrm>
          <a:ln/>
        </p:spPr>
      </p:pic>
    </p:spTree>
  </p:cSld>
  <p:clrMapOvr>
    <a:masterClrMapping/>
  </p:clrMapOvr>
  <p:transition>
    <p:wipe dir="d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8706" name="Rectangle 2"/>
          <p:cNvSpPr>
            <a:spLocks noChangeArrowheads="1"/>
          </p:cNvSpPr>
          <p:nvPr/>
        </p:nvSpPr>
        <p:spPr bwMode="auto">
          <a:xfrm>
            <a:off x="179388" y="3357563"/>
            <a:ext cx="8964613" cy="1222375"/>
          </a:xfrm>
          <a:prstGeom prst="rect">
            <a:avLst/>
          </a:prstGeom>
          <a:noFill/>
          <a:ln>
            <a:noFill/>
          </a:ln>
          <a:effectLst/>
        </p:spPr>
        <p:txBody>
          <a:bodyPr lIns="0" rIns="0" anchor="ctr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4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楷体_GB2312" pitchFamily="49" charset="-122"/>
                <a:cs typeface="+mn-cs"/>
              </a:rPr>
              <a:t> </a:t>
            </a:r>
            <a:r>
              <a:rPr kumimoji="1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楷体_GB2312" pitchFamily="49" charset="-122"/>
                <a:cs typeface="+mn-cs"/>
              </a:rPr>
              <a:t>细节决定成败，心态决定出路；</a:t>
            </a:r>
            <a:br>
              <a:rPr kumimoji="1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楷体_GB2312" pitchFamily="49" charset="-122"/>
                <a:cs typeface="+mn-cs"/>
              </a:rPr>
            </a:br>
            <a:r>
              <a:rPr kumimoji="1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楷体_GB2312" pitchFamily="49" charset="-122"/>
                <a:cs typeface="+mn-cs"/>
              </a:rPr>
              <a:t>细节决定安全，意识决定行动。</a:t>
            </a:r>
            <a:br>
              <a:rPr kumimoji="1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楷体_GB2312" pitchFamily="49" charset="-122"/>
                <a:cs typeface="+mn-cs"/>
              </a:rPr>
            </a:br>
            <a:br>
              <a:rPr kumimoji="1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楷体_GB2312" pitchFamily="49" charset="-122"/>
                <a:cs typeface="+mn-cs"/>
              </a:rPr>
            </a:b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ahoma" panose="020B0604030504040204" pitchFamily="34" charset="0"/>
              <a:ea typeface="楷体_GB2312" pitchFamily="49" charset="-122"/>
              <a:cs typeface="+mn-cs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287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2870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870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28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8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28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8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0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3730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pic>
        <p:nvPicPr>
          <p:cNvPr id="73731" name="内容占位符 -214748236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847850" y="185738"/>
            <a:ext cx="5618163" cy="2468562"/>
          </a:xfrm>
          <a:ln/>
        </p:spPr>
      </p:pic>
      <p:pic>
        <p:nvPicPr>
          <p:cNvPr id="73732" name="图片 -21474823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0" y="2725738"/>
            <a:ext cx="3403600" cy="38528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4754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pic>
        <p:nvPicPr>
          <p:cNvPr id="74755" name="图片 885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98450" y="1090613"/>
            <a:ext cx="4152900" cy="2336800"/>
          </a:xfrm>
          <a:ln/>
        </p:spPr>
      </p:pic>
      <p:pic>
        <p:nvPicPr>
          <p:cNvPr id="74756" name="图片 88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713" y="1090613"/>
            <a:ext cx="4300537" cy="2419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757" name="图片 8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50" y="3924300"/>
            <a:ext cx="4294188" cy="2416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758" name="图片 8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713" y="3983038"/>
            <a:ext cx="4189412" cy="23574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5778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pic>
        <p:nvPicPr>
          <p:cNvPr id="75779" name="图片 893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66688" y="1301750"/>
            <a:ext cx="4268787" cy="2400300"/>
          </a:xfrm>
          <a:ln/>
        </p:spPr>
      </p:pic>
      <p:pic>
        <p:nvPicPr>
          <p:cNvPr id="75780" name="图片 8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763" y="1309688"/>
            <a:ext cx="4254500" cy="2392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5781" name="图片 8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88" y="3865563"/>
            <a:ext cx="4400550" cy="2474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5782" name="图片 -21474817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763" y="3978275"/>
            <a:ext cx="4002087" cy="2251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6802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pic>
        <p:nvPicPr>
          <p:cNvPr id="76803" name="图片 901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77825" y="1206500"/>
            <a:ext cx="4284663" cy="2409825"/>
          </a:xfrm>
          <a:ln/>
        </p:spPr>
      </p:pic>
      <p:pic>
        <p:nvPicPr>
          <p:cNvPr id="76804" name="图片 9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550" y="1177925"/>
            <a:ext cx="4300538" cy="2419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6805" name="图片 9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38" y="3889375"/>
            <a:ext cx="4338637" cy="2439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6806" name="图片 9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550" y="4067175"/>
            <a:ext cx="4022725" cy="22621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>
              <a:ea typeface="宋体" panose="02010600030101010101" pitchFamily="2" charset="-122"/>
            </a:endParaRPr>
          </a:p>
        </p:txBody>
      </p:sp>
      <p:pic>
        <p:nvPicPr>
          <p:cNvPr id="31747" name="Picture 2" descr="https://mmbiz.qpic.cn/mmbiz_jpg/4PSj2KO5ttaz1PJXgjEGTVmmiazyoILPBssg1iax6MPciarGJagJ7wjCKCXYHHtbdc5t3QREUE2MZPaL3bWSoZ3eQ/640?wx_fmt=jpeg&amp;wxfrom=5&amp;wx_lazy=1&amp;wx_co=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0063" y="1660922"/>
            <a:ext cx="38100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矩形 4"/>
          <p:cNvSpPr>
            <a:spLocks noChangeArrowheads="1"/>
          </p:cNvSpPr>
          <p:nvPr/>
        </p:nvSpPr>
        <p:spPr bwMode="auto">
          <a:xfrm>
            <a:off x="5072064" y="2089548"/>
            <a:ext cx="3214687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800" b="1">
                <a:ea typeface="宋体" panose="02010600030101010101" pitchFamily="2" charset="-122"/>
              </a:rPr>
              <a:t>别在自己的位置上看别人，要多在别人的位置上看自己，换位思考，将心比心。</a:t>
            </a:r>
            <a:endParaRPr lang="zh-CN" altLang="en-US" sz="1800">
              <a:ea typeface="宋体" panose="02010600030101010101" pitchFamily="2" charset="-122"/>
            </a:endParaRPr>
          </a:p>
        </p:txBody>
      </p:sp>
      <p:pic>
        <p:nvPicPr>
          <p:cNvPr id="31749" name="Picture 3" descr="C:\Users\Administrator\Desktop\untitled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57813" y="3750469"/>
            <a:ext cx="3038475" cy="1628775"/>
          </a:xfrm>
          <a:noFill/>
        </p:spPr>
      </p:pic>
    </p:spTree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468313" y="3550344"/>
            <a:ext cx="7991475" cy="3956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8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en-US" sz="1800" b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291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>
              <a:ea typeface="宋体" panose="02010600030101010101" pitchFamily="2" charset="-122"/>
            </a:endParaRPr>
          </a:p>
        </p:txBody>
      </p:sp>
      <p:pic>
        <p:nvPicPr>
          <p:cNvPr id="12292" name="Picture 6" descr="https://mmbiz.qpic.cn/mmbiz_jpg/richE608m34NichicJXACQLPDLnp0RO1qiaaLgibHxW4PjVZpwOqLwSKosIPAcXU2iaskHDVA64DwVlRnHhv3o64kFdA/640?wx_fmt=jpeg&amp;wxfrom=5&amp;wx_lazy=1&amp;wx_co=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468313" y="3550344"/>
            <a:ext cx="7991475" cy="3956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8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en-US" sz="1800" b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15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>
              <a:ea typeface="宋体" panose="02010600030101010101" pitchFamily="2" charset="-122"/>
            </a:endParaRPr>
          </a:p>
        </p:txBody>
      </p:sp>
      <p:pic>
        <p:nvPicPr>
          <p:cNvPr id="13316" name="Picture 6" descr="https://mmbiz.qpic.cn/mmbiz_jpg/richE608m34NichicJXACQLPDLnp0RO1qiaacictEOooCVMN1ZM6Xmiawl6cLNOnHj2ianKfPic5Kr6beLsohb7dwdpRGA/640?wx_fmt=jpeg&amp;wxfrom=5&amp;wx_lazy=1&amp;wx_co=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410891" y="2103835"/>
            <a:ext cx="6429375" cy="756047"/>
          </a:xfrm>
          <a:prstGeom prst="rect">
            <a:avLst/>
          </a:prstGeom>
          <a:solidFill>
            <a:srgbClr val="F6B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lang="zh-CN" alt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箭头: 五边形 2"/>
          <p:cNvSpPr/>
          <p:nvPr/>
        </p:nvSpPr>
        <p:spPr>
          <a:xfrm>
            <a:off x="1571625" y="2190750"/>
            <a:ext cx="4071938" cy="58221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lang="zh-CN" alt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78781" y="2249091"/>
            <a:ext cx="37388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明确安全生产主体责任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724525" y="2151460"/>
            <a:ext cx="2062163" cy="69151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1950" b="1" dirty="0">
                <a:latin typeface="Times New Roman" panose="02020603050405020304" pitchFamily="18" charset="0"/>
              </a:rPr>
              <a:t>安全生产责任是直线管理人员的</a:t>
            </a:r>
            <a:endParaRPr lang="zh-CN" altLang="en-US" sz="1950" b="1" dirty="0">
              <a:latin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405187" y="3000375"/>
            <a:ext cx="4435079" cy="30308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0000"/>
              </a:lnSpc>
            </a:pPr>
            <a:r>
              <a:rPr lang="zh-CN" altLang="en-US" sz="2100" dirty="0">
                <a:latin typeface="Times New Roman" panose="02020603050405020304" pitchFamily="18" charset="0"/>
              </a:rPr>
              <a:t>安全生产工作实行</a:t>
            </a:r>
            <a:r>
              <a:rPr lang="zh-CN" altLang="en-US" sz="21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管行业必须管安全</a:t>
            </a:r>
            <a:r>
              <a:rPr lang="zh-CN" altLang="en-US" sz="2100" dirty="0">
                <a:latin typeface="Times New Roman" panose="02020603050405020304" pitchFamily="18" charset="0"/>
              </a:rPr>
              <a:t>、</a:t>
            </a:r>
            <a:r>
              <a:rPr lang="zh-CN" altLang="en-US" sz="21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管业务必须管安全</a:t>
            </a:r>
            <a:r>
              <a:rPr lang="zh-CN" altLang="en-US" sz="2100" dirty="0">
                <a:latin typeface="Times New Roman" panose="02020603050405020304" pitchFamily="18" charset="0"/>
              </a:rPr>
              <a:t>、</a:t>
            </a:r>
            <a:r>
              <a:rPr lang="zh-CN" altLang="en-US" sz="21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管生产经营必须管安全</a:t>
            </a:r>
            <a:r>
              <a:rPr lang="zh-CN" altLang="en-US" sz="2100" dirty="0">
                <a:latin typeface="Times New Roman" panose="02020603050405020304" pitchFamily="18" charset="0"/>
              </a:rPr>
              <a:t>，强化和落实生产经营单位主体责任与政府监管责任，建立生产经营单位负责、职工参与、政府监管、行业自律和社会监督的机制。</a:t>
            </a:r>
            <a:endParaRPr lang="zh-CN" altLang="en-US" sz="2100" b="1" dirty="0">
              <a:latin typeface="Times New Roman" panose="02020603050405020304" pitchFamily="18" charset="0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1785938" y="3292079"/>
            <a:ext cx="1335881" cy="1654969"/>
          </a:xfrm>
          <a:prstGeom prst="roundRect">
            <a:avLst/>
          </a:prstGeom>
          <a:gradFill>
            <a:gsLst>
              <a:gs pos="0">
                <a:srgbClr val="FF0000"/>
              </a:gs>
              <a:gs pos="56000">
                <a:srgbClr val="C0000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第三条第二款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25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9687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54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54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87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/>
      <p:bldP spid="5" grpId="0"/>
      <p:bldP spid="6" grpId="0"/>
      <p:bldP spid="7" grpId="0" bldLvl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Picture 6" descr="https://mmbiz.qpic.cn/mmbiz_jpg/uA0rQuiauKibcXk8MpKWHKktF7gjQ7eLk6X8XsJVZ20sRptGu16kLcbhGjibRDJptkfbym15CMsyX4GmnnibSSYkIw/640?wx_fmt=jpeg&amp;wxfrom=5&amp;wx_lazy=1&amp;wx_co=1"/>
          <p:cNvPicPr>
            <a:picLocks noChangeAspect="1" noChangeArrowheads="1"/>
          </p:cNvPicPr>
          <p:nvPr/>
        </p:nvPicPr>
        <p:blipFill>
          <a:blip r:embed="rId1"/>
          <a:srcRect t="17566"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ChangeArrowheads="1"/>
          </p:cNvSpPr>
          <p:nvPr/>
        </p:nvSpPr>
        <p:spPr bwMode="auto">
          <a:xfrm>
            <a:off x="468313" y="3550344"/>
            <a:ext cx="7991475" cy="3956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8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zh-CN" altLang="en-US" sz="1800" b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7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mtClean="0">
              <a:ea typeface="宋体" panose="02010600030101010101" pitchFamily="2" charset="-122"/>
            </a:endParaRPr>
          </a:p>
        </p:txBody>
      </p:sp>
      <p:pic>
        <p:nvPicPr>
          <p:cNvPr id="11268" name="Picture 6" descr="https://mmbiz.qpic.cn/mmbiz_jpg/8acibBIhiaG18Fsic7EpK6RjZjuoAwM5TYp5MSAjnCtRuVM5opBxpMJqib1etkWzibq8v3RianRW2DkVJIeIkEBMSSWw/640?wx_fmt=jpeg&amp;wxfrom=5&amp;wx_lazy=1&amp;wx_co=1"/>
          <p:cNvPicPr>
            <a:picLocks noChangeAspect="1" noChangeArrowheads="1"/>
          </p:cNvPicPr>
          <p:nvPr/>
        </p:nvPicPr>
        <p:blipFill>
          <a:blip r:embed="rId1"/>
          <a:srcRect l="3839" t="8042" r="2290" b="7725"/>
          <a:stretch>
            <a:fillRect/>
          </a:stretch>
        </p:blipFill>
        <p:spPr bwMode="auto">
          <a:xfrm>
            <a:off x="1" y="8572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6018" name="图片 8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7450" y="1300163"/>
            <a:ext cx="4229100" cy="4257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2" name="灯片编号占位符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 anchor="b" anchorCtr="0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zh-TW" altLang="en-US" sz="1400" dirty="0"/>
            </a:fld>
            <a:endParaRPr lang="zh-TW" altLang="en-US" sz="1400" dirty="0"/>
          </a:p>
        </p:txBody>
      </p:sp>
      <p:sp>
        <p:nvSpPr>
          <p:cNvPr id="87043" name="标题 4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r>
              <a:rPr lang="zh-CN" altLang="zh-CN" dirty="0">
                <a:solidFill>
                  <a:srgbClr val="FF0000"/>
                </a:solidFill>
              </a:rPr>
              <a:t>什么叫换位思考</a:t>
            </a:r>
            <a:endParaRPr lang="zh-CN" altLang="zh-CN" dirty="0">
              <a:solidFill>
                <a:srgbClr val="FF0000"/>
              </a:solidFill>
            </a:endParaRPr>
          </a:p>
        </p:txBody>
      </p:sp>
      <p:pic>
        <p:nvPicPr>
          <p:cNvPr id="87044" name="图片 6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3463" y="1163638"/>
            <a:ext cx="7011987" cy="5181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8066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pic>
        <p:nvPicPr>
          <p:cNvPr id="88067" name="图片 70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033588" y="1243013"/>
            <a:ext cx="5076825" cy="5057775"/>
          </a:xfrm>
          <a:ln/>
        </p:spPr>
      </p:pic>
    </p:spTree>
  </p:cSld>
  <p:clrMapOvr>
    <a:masterClrMapping/>
  </p:clrMapOvr>
  <p:transition>
    <p:wipe dir="d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9090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r>
              <a:rPr lang="zh-CN" altLang="en-US" dirty="0"/>
              <a:t>哲理笑话</a:t>
            </a:r>
            <a:endParaRPr lang="zh-CN" altLang="en-US" dirty="0"/>
          </a:p>
        </p:txBody>
      </p:sp>
      <p:sp>
        <p:nvSpPr>
          <p:cNvPr id="89091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r>
              <a:rPr lang="zh-CN" altLang="x-none" b="1" dirty="0">
                <a:solidFill>
                  <a:srgbClr val="FF0000"/>
                </a:solidFill>
              </a:rPr>
              <a:t>美满</a:t>
            </a:r>
            <a:endParaRPr lang="zh-CN" altLang="x-none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altLang="zh-CN" sz="2400" dirty="0">
                <a:latin typeface="仿宋" panose="02010609060101010101" pitchFamily="49" charset="-122"/>
                <a:ea typeface="仿宋" panose="02010609060101010101" pitchFamily="49" charset="-122"/>
              </a:rPr>
              <a:t>  </a:t>
            </a:r>
            <a:r>
              <a:rPr lang="zh-CN" altLang="x-none" sz="2400" dirty="0">
                <a:latin typeface="仿宋" panose="02010609060101010101" pitchFamily="49" charset="-122"/>
                <a:ea typeface="仿宋" panose="02010609060101010101" pitchFamily="49" charset="-122"/>
              </a:rPr>
              <a:t>夫妇逛商场，妻子看中一套高档餐具，坚持要买，丈夫嫌贵，不肯掏钱。导购一看，悄悄对丈夫说了句话，他一听马上掏钱。旁边的导购员都觉得十分惊奇，待这对夫妻走后，旁人问她说了什么。原来导购员对这位丈夫说了：</a:t>
            </a:r>
            <a:r>
              <a:rPr lang="zh-CN" altLang="x-none" sz="24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“这么贵的餐具，你太太是不会舍得让你洗碗的。”</a:t>
            </a:r>
            <a:endParaRPr lang="en-US" altLang="zh-CN" sz="2400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buNone/>
            </a:pPr>
            <a:r>
              <a:rPr lang="zh-CN" altLang="x-none" b="1" dirty="0">
                <a:solidFill>
                  <a:srgbClr val="FF0000"/>
                </a:solidFill>
              </a:rPr>
              <a:t>总结：</a:t>
            </a:r>
            <a:endParaRPr lang="zh-CN" altLang="x-none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zh-CN" altLang="x-none" b="1" dirty="0"/>
              <a:t>换个角度想问题，丈夫开心，妻子开心，</a:t>
            </a:r>
            <a:endParaRPr lang="zh-CN" altLang="x-none" dirty="0"/>
          </a:p>
          <a:p>
            <a:pPr>
              <a:buNone/>
            </a:pPr>
            <a:r>
              <a:rPr lang="zh-CN" altLang="x-none" b="1" dirty="0"/>
              <a:t>夫妻关系更和谐，家庭生活更美满！</a:t>
            </a:r>
            <a:endParaRPr lang="zh-CN" altLang="x-none" dirty="0">
              <a:solidFill>
                <a:srgbClr val="FF0000"/>
              </a:solidFill>
            </a:endParaRPr>
          </a:p>
          <a:p>
            <a:endParaRPr lang="zh-CN" altLang="en-US" dirty="0"/>
          </a:p>
        </p:txBody>
      </p:sp>
    </p:spTree>
  </p:cSld>
  <p:clrMapOvr>
    <a:masterClrMapping/>
  </p:clrMapOvr>
  <p:transition>
    <p:wipe dir="d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0114" name="Rectangle 3"/>
          <p:cNvSpPr/>
          <p:nvPr/>
        </p:nvSpPr>
        <p:spPr>
          <a:xfrm>
            <a:off x="468313" y="3656013"/>
            <a:ext cx="7991475" cy="493712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pPr>
              <a:lnSpc>
                <a:spcPct val="110000"/>
              </a:lnSpc>
            </a:pPr>
            <a:r>
              <a:rPr lang="zh-CN" alt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endParaRPr lang="zh-CN" alt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0115" name="标题 7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/>
            <a:endParaRPr lang="zh-CN" altLang="en-US" dirty="0"/>
          </a:p>
        </p:txBody>
      </p:sp>
      <p:pic>
        <p:nvPicPr>
          <p:cNvPr id="90116" name="Picture 6" descr="https://mmbiz.qpic.cn/mmbiz_jpg/uA0rQuiauKibdKtt3vlrLXrUjIJsBFuwhTXy1iaicNxDQlF2fcNxNlNibYb97jMZvDA4WnDhYzWakdzpBK5GlAC8cicw/640?wx_fmt=jpeg&amp;wxfrom=5&amp;wx_lazy=1&amp;wx_co=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14313"/>
            <a:ext cx="9144000" cy="6429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1138" name="Rectangle 3"/>
          <p:cNvSpPr/>
          <p:nvPr/>
        </p:nvSpPr>
        <p:spPr>
          <a:xfrm>
            <a:off x="468313" y="3656013"/>
            <a:ext cx="7991475" cy="493712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pPr>
              <a:lnSpc>
                <a:spcPct val="110000"/>
              </a:lnSpc>
            </a:pPr>
            <a:r>
              <a:rPr lang="zh-CN" alt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endParaRPr lang="zh-CN" alt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1139" name="标题 8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/>
            <a:endParaRPr lang="zh-CN" altLang="en-US" dirty="0"/>
          </a:p>
        </p:txBody>
      </p:sp>
      <p:pic>
        <p:nvPicPr>
          <p:cNvPr id="91140" name="Picture 6" descr="https://mmbiz.qpic.cn/mmbiz_jpg/uA0rQuiauKibdKtt3vlrLXrUjIJsBFuwhTG8XPVXhrtu1KkpQ9MzKR3VCQZp6UuicE5doEJ0nuu9OIxIJMXKTPiaHQ/640?wx_fmt=jpeg&amp;wxfrom=5&amp;wx_lazy=1&amp;wx_co=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14313"/>
            <a:ext cx="9144000" cy="6429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62" name="标题 6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/>
            <a:endParaRPr lang="zh-CN" altLang="en-US" dirty="0"/>
          </a:p>
        </p:txBody>
      </p:sp>
      <p:pic>
        <p:nvPicPr>
          <p:cNvPr id="92163" name="Picture 5" descr="https://mmbiz.qpic.cn/mmbiz_jpg/uA0rQuiauKibdKtt3vlrLXrUjIJsBFuwhTf3ILRGT1eOW6PACRa0ibYp5GTbicgiamONKIUtibhezYsfNAfn9BcUA9uQ/640?wx_fmt=jpeg&amp;wxfrom=5&amp;wx_lazy=1&amp;wx_co=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85750"/>
            <a:ext cx="9144000" cy="6357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3186" name="Rectangle 3"/>
          <p:cNvSpPr/>
          <p:nvPr/>
        </p:nvSpPr>
        <p:spPr>
          <a:xfrm>
            <a:off x="468313" y="3656013"/>
            <a:ext cx="7991475" cy="493712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pPr>
              <a:lnSpc>
                <a:spcPct val="110000"/>
              </a:lnSpc>
            </a:pPr>
            <a:r>
              <a:rPr lang="zh-CN" alt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endParaRPr lang="zh-CN" alt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3187" name="标题 7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/>
            <a:endParaRPr lang="zh-CN" altLang="en-US" dirty="0"/>
          </a:p>
        </p:txBody>
      </p:sp>
      <p:pic>
        <p:nvPicPr>
          <p:cNvPr id="93188" name="Picture 6" descr="https://mmbiz.qpic.cn/mmbiz_jpg/uA0rQuiauKibdKtt3vlrLXrUjIJsBFuwhTSVdhYtSqG3YbWln6jpibiaI1xxhBqBib7hA8D9wADaeULhJTkE73riaasA/640?wx_fmt=jpeg&amp;wxfrom=5&amp;wx_lazy=1&amp;wx_co=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14313"/>
            <a:ext cx="9144000" cy="6429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矩形 12"/>
          <p:cNvSpPr/>
          <p:nvPr/>
        </p:nvSpPr>
        <p:spPr>
          <a:xfrm>
            <a:off x="1357313" y="1928813"/>
            <a:ext cx="6215063" cy="756047"/>
          </a:xfrm>
          <a:prstGeom prst="rect">
            <a:avLst/>
          </a:prstGeom>
          <a:solidFill>
            <a:srgbClr val="F6B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lang="zh-CN" alt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" name="箭头: 五边形 13"/>
          <p:cNvSpPr/>
          <p:nvPr/>
        </p:nvSpPr>
        <p:spPr>
          <a:xfrm>
            <a:off x="1410891" y="2015729"/>
            <a:ext cx="3964781" cy="58221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lang="zh-CN" alt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88294" y="2074069"/>
            <a:ext cx="37388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确立全员安全生产责任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349479" y="1976438"/>
            <a:ext cx="2062163" cy="69151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1950" b="1" dirty="0">
                <a:latin typeface="Times New Roman" panose="02020603050405020304" pitchFamily="18" charset="0"/>
              </a:rPr>
              <a:t>安全生产是全体人员共同的责任</a:t>
            </a:r>
            <a:endParaRPr lang="zh-CN" altLang="en-US" sz="1950" b="1" dirty="0">
              <a:latin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677081" y="2775903"/>
            <a:ext cx="5028009" cy="29686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30000"/>
              </a:lnSpc>
            </a:pPr>
            <a:r>
              <a:rPr lang="zh-CN" altLang="en-US" sz="1800" dirty="0">
                <a:latin typeface="Times New Roman" panose="02020603050405020304" pitchFamily="18" charset="0"/>
              </a:rPr>
              <a:t>生产经营单位必须遵守本法和其他有关安全生产的法律、法规，加强安全生产管理，建立健全</a:t>
            </a:r>
            <a:r>
              <a:rPr lang="zh-CN" altLang="en-US" sz="18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全员安全生产责任制和安全生产规章制度</a:t>
            </a:r>
            <a:r>
              <a:rPr lang="zh-CN" altLang="en-US" sz="1800" dirty="0">
                <a:latin typeface="Times New Roman" panose="02020603050405020304" pitchFamily="18" charset="0"/>
              </a:rPr>
              <a:t>，加大对安全生产资金、物资、技术、人员的投入保障力度，改善安全生产条件，加强安全生产标准化、信息化建设，构建安全风险分级管控和隐患排查治理双重预防机制，健全风险防范化解机制，提高安全生产水平，确保安全生产。</a:t>
            </a:r>
            <a:r>
              <a:rPr lang="zh-CN" altLang="en-US" sz="100" dirty="0">
                <a:latin typeface="Times New Roman" panose="02020603050405020304" pitchFamily="18" charset="0"/>
              </a:rPr>
              <a:t>产</a:t>
            </a:r>
            <a:endParaRPr lang="zh-CN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20" name="矩形: 圆角 19"/>
          <p:cNvSpPr/>
          <p:nvPr/>
        </p:nvSpPr>
        <p:spPr>
          <a:xfrm>
            <a:off x="1464469" y="3345656"/>
            <a:ext cx="1062038" cy="1583531"/>
          </a:xfrm>
          <a:prstGeom prst="roundRect">
            <a:avLst/>
          </a:prstGeom>
          <a:gradFill>
            <a:gsLst>
              <a:gs pos="0">
                <a:srgbClr val="FF0000"/>
              </a:gs>
              <a:gs pos="56000">
                <a:srgbClr val="C0000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第</a:t>
            </a: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四</a:t>
            </a: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条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25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9687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54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54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667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3" grpId="0"/>
      <p:bldP spid="15" grpId="0"/>
      <p:bldP spid="18" grpId="0"/>
      <p:bldP spid="20" grpId="0" bldLvl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4210" name="Rectangle 3"/>
          <p:cNvSpPr/>
          <p:nvPr/>
        </p:nvSpPr>
        <p:spPr>
          <a:xfrm>
            <a:off x="468313" y="3656013"/>
            <a:ext cx="7991475" cy="493712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pPr>
              <a:lnSpc>
                <a:spcPct val="110000"/>
              </a:lnSpc>
            </a:pPr>
            <a:r>
              <a:rPr lang="zh-CN" alt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endParaRPr lang="zh-CN" alt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4211" name="标题 8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/>
            <a:endParaRPr lang="zh-CN" altLang="en-US" dirty="0"/>
          </a:p>
        </p:txBody>
      </p:sp>
      <p:pic>
        <p:nvPicPr>
          <p:cNvPr id="94212" name="Picture 6" descr="https://mmbiz.qpic.cn/mmbiz_jpg/uA0rQuiauKibdKtt3vlrLXrUjIJsBFuwhTuoGfZqIpovaeqtpeMw3nrtO5GjQ59e63jkpj8aHB57KoXP8L6v9BjA/640?wx_fmt=jpeg&amp;wxfrom=5&amp;wx_lazy=1&amp;wx_co=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14313"/>
            <a:ext cx="9144000" cy="66436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234" name="标题 7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/>
            <a:endParaRPr lang="zh-CN" altLang="en-US" dirty="0"/>
          </a:p>
        </p:txBody>
      </p:sp>
      <p:pic>
        <p:nvPicPr>
          <p:cNvPr id="95235" name="Picture 5" descr="https://mmbiz.qpic.cn/mmbiz_jpg/uA0rQuiauKibdKtt3vlrLXrUjIJsBFuwhTgApxzsY5SqwjUAibwCtgPFMLyGHIaCBFCwaic6JXibBhjyfriafAaicrZnA/640?wx_fmt=jpeg&amp;wxfrom=5&amp;wx_lazy=1&amp;wx_co=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2875"/>
            <a:ext cx="9144000" cy="65008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6258" name="标题 7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/>
            <a:endParaRPr lang="zh-CN" altLang="en-US" dirty="0"/>
          </a:p>
        </p:txBody>
      </p:sp>
      <p:pic>
        <p:nvPicPr>
          <p:cNvPr id="96259" name="Picture 5" descr="https://mmbiz.qpic.cn/mmbiz_jpg/uA0rQuiauKibdKtt3vlrLXrUjIJsBFuwhT4oW6l58eJ0ECb4PjwvA8khSSNmYB2pSt0drQBHOvpQfHpcAziacL9bA/640?wx_fmt=jpeg&amp;wxfrom=5&amp;wx_lazy=1&amp;wx_co=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14313"/>
            <a:ext cx="9144000" cy="6429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7282" name="标题 7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pPr eaLnBrk="1" hangingPunct="1"/>
            <a:endParaRPr lang="zh-CN" altLang="en-US" dirty="0"/>
          </a:p>
        </p:txBody>
      </p:sp>
      <p:pic>
        <p:nvPicPr>
          <p:cNvPr id="97283" name="Picture 5" descr="https://mmbiz.qpic.cn/mmbiz_jpg/uA0rQuiauKibdKtt3vlrLXrUjIJsBFuwhTvjBSh7QQ9Cc2kSmueTibA6DRvCGeLOxVGZSGAN5HJqAia1t7BlDQF71A/640?wx_fmt=jpeg&amp;wxfrom=5&amp;wx_lazy=1&amp;wx_co=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14313"/>
            <a:ext cx="9144000" cy="6429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8306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98307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98308" name="Picture 2" descr="https://mmbiz.qpic.cn/mmbiz_jpg/uA0rQuiauKibdKtt3vlrLXrUjIJsBFuwhTgdMOl2jw47j3ZCJChUIKo2t5kVc2HTpuFIzRZtqNSv7dhDGbttHXRQ/640?wx_fmt=jpeg&amp;wxfrom=5&amp;wx_lazy=1&amp;wx_co=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85750"/>
            <a:ext cx="9144000" cy="6572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9330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99331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99332" name="Picture 2" descr="https://mmbiz.qpic.cn/mmbiz_jpg/uA0rQuiauKibdKtt3vlrLXrUjIJsBFuwhTmmCyt2ujv9e0qefw84PpG8zXHAORrLzS18rbR4d9s572arlzia9JNUA/640?wx_fmt=jpeg&amp;wxfrom=5&amp;wx_lazy=1&amp;wx_co=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14313"/>
            <a:ext cx="9144000" cy="6429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354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100355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100356" name="Picture 2" descr="https://mmbiz.qpic.cn/mmbiz_jpg/uA0rQuiauKibdKtt3vlrLXrUjIJsBFuwhTdzqLkcve80icyoFAevKC8TnmEuciaFdNiaFoCKAVvQsoHUkmeibYiaEkYdg/640?wx_fmt=jpeg&amp;wxfrom=5&amp;wx_lazy=1&amp;wx_co=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14313"/>
            <a:ext cx="9144000" cy="66436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1378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101379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101380" name="Picture 2" descr="https://mmbiz.qpic.cn/mmbiz_jpg/uA0rQuiauKibdKtt3vlrLXrUjIJsBFuwhTLOicEw1evxcDNUfLl21eLeoRZKBlzfbjfXUpeSibaeZA3MD943PTWJHw/640?wx_fmt=jpeg&amp;wxfrom=5&amp;wx_lazy=1&amp;wx_co=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2875"/>
            <a:ext cx="9144000" cy="6572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02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102403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102404" name="Picture 2" descr="https://mmbiz.qpic.cn/mmbiz_jpg/uA0rQuiauKibdKtt3vlrLXrUjIJsBFuwhTibx3ibrPjRpjLtUibicyGXAK9nehXHOSpMIyKDwPz1RmiaKgGZWv9VdvOQw/640?wx_fmt=jpeg&amp;wxfrom=5&amp;wx_lazy=1&amp;wx_co=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14313"/>
            <a:ext cx="9144000" cy="62912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3426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103427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103428" name="Picture 2" descr="https://mmbiz.qpic.cn/mmbiz_jpg/uA0rQuiauKibdKtt3vlrLXrUjIJsBFuwhTz7h9t9RD8cQ41FBbMSxfk7B7Fv6RiaeYrf9CR2E2tGjgqaG0TRMWyGg/640?wx_fmt=jpeg&amp;wxfrom=5&amp;wx_lazy=1&amp;wx_co=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14313"/>
            <a:ext cx="9144000" cy="6429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箭头: 五边形 10"/>
          <p:cNvSpPr/>
          <p:nvPr/>
        </p:nvSpPr>
        <p:spPr>
          <a:xfrm>
            <a:off x="2160985" y="1727597"/>
            <a:ext cx="4982766" cy="581025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zh-CN" altLang="en-US" sz="2100" b="1" dirty="0">
                <a:solidFill>
                  <a:schemeClr val="bg1"/>
                </a:solidFill>
                <a:latin typeface="-apple-system"/>
              </a:rPr>
              <a:t>生产经营单位的主要负责人七条职责</a:t>
            </a:r>
            <a:endParaRPr lang="en-US" altLang="zh-CN" sz="2100" b="1" dirty="0">
              <a:solidFill>
                <a:schemeClr val="bg1"/>
              </a:solidFill>
              <a:latin typeface="-apple-system"/>
            </a:endParaRPr>
          </a:p>
        </p:txBody>
      </p:sp>
      <p:pic>
        <p:nvPicPr>
          <p:cNvPr id="77827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0" y="4456510"/>
            <a:ext cx="6858000" cy="1544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828" name="文本框 9"/>
          <p:cNvSpPr txBox="1"/>
          <p:nvPr/>
        </p:nvSpPr>
        <p:spPr>
          <a:xfrm>
            <a:off x="1250156" y="2464594"/>
            <a:ext cx="6643688" cy="35794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lnSpc>
                <a:spcPts val="34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-apple-system"/>
              </a:rPr>
              <a:t>（一）建立健全并落实本单位全员安全生产责任制，加强安全生产标准化建设；</a:t>
            </a:r>
            <a:endParaRPr lang="zh-CN" altLang="en-US" sz="1400" dirty="0">
              <a:solidFill>
                <a:srgbClr val="333333"/>
              </a:solidFill>
              <a:latin typeface="-apple-system"/>
            </a:endParaRPr>
          </a:p>
          <a:p>
            <a:pPr algn="just">
              <a:lnSpc>
                <a:spcPts val="34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-apple-system"/>
              </a:rPr>
              <a:t>（二）组织制定并实施本单位安全生产规章制度和操作规程；</a:t>
            </a:r>
            <a:endParaRPr lang="zh-CN" altLang="en-US" sz="1400" dirty="0">
              <a:solidFill>
                <a:srgbClr val="333333"/>
              </a:solidFill>
              <a:latin typeface="-apple-system"/>
            </a:endParaRPr>
          </a:p>
          <a:p>
            <a:pPr algn="just">
              <a:lnSpc>
                <a:spcPts val="34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-apple-system"/>
              </a:rPr>
              <a:t>（三）组织制定并实施本单位安全生产教育和培训计划；</a:t>
            </a:r>
            <a:endParaRPr lang="zh-CN" altLang="en-US" sz="1400" dirty="0">
              <a:solidFill>
                <a:srgbClr val="333333"/>
              </a:solidFill>
              <a:latin typeface="-apple-system"/>
            </a:endParaRPr>
          </a:p>
          <a:p>
            <a:pPr algn="just">
              <a:lnSpc>
                <a:spcPts val="34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-apple-system"/>
              </a:rPr>
              <a:t>（四）保证本单位安全生产投入的有效实施；</a:t>
            </a:r>
            <a:endParaRPr lang="zh-CN" altLang="en-US" sz="1400" dirty="0">
              <a:solidFill>
                <a:srgbClr val="333333"/>
              </a:solidFill>
              <a:latin typeface="-apple-system"/>
            </a:endParaRPr>
          </a:p>
          <a:p>
            <a:pPr algn="just">
              <a:lnSpc>
                <a:spcPts val="34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-apple-system"/>
              </a:rPr>
              <a:t>（五）组织</a:t>
            </a:r>
            <a:r>
              <a:rPr lang="zh-CN" altLang="en-US" sz="1400" b="1" dirty="0">
                <a:solidFill>
                  <a:schemeClr val="accent1"/>
                </a:solidFill>
                <a:latin typeface="-apple-system"/>
              </a:rPr>
              <a:t>建立并落实安全风险分级管控和隐患排查治理双重预防工作机制</a:t>
            </a:r>
            <a:r>
              <a:rPr lang="zh-CN" altLang="en-US" sz="1400" dirty="0">
                <a:solidFill>
                  <a:srgbClr val="333333"/>
                </a:solidFill>
                <a:latin typeface="-apple-system"/>
              </a:rPr>
              <a:t>，督促、检查本单位的安全生产工作，及时消除生产安全事故隐患；</a:t>
            </a:r>
            <a:endParaRPr lang="zh-CN" altLang="en-US" sz="1400" dirty="0">
              <a:solidFill>
                <a:srgbClr val="333333"/>
              </a:solidFill>
              <a:latin typeface="-apple-system"/>
            </a:endParaRPr>
          </a:p>
          <a:p>
            <a:pPr algn="just">
              <a:lnSpc>
                <a:spcPts val="34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-apple-system"/>
              </a:rPr>
              <a:t>（六）组织制定并实施本单位的生产安全事故应急救援预案；</a:t>
            </a:r>
            <a:endParaRPr lang="zh-CN" altLang="en-US" sz="1400" dirty="0">
              <a:solidFill>
                <a:srgbClr val="333333"/>
              </a:solidFill>
              <a:latin typeface="-apple-system"/>
            </a:endParaRPr>
          </a:p>
          <a:p>
            <a:pPr algn="just">
              <a:lnSpc>
                <a:spcPts val="34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-apple-system"/>
              </a:rPr>
              <a:t>（七）及时、如实报告生产安全事故。”</a:t>
            </a:r>
            <a:endParaRPr lang="zh-CN" altLang="en-US" sz="1400" dirty="0">
              <a:solidFill>
                <a:srgbClr val="333333"/>
              </a:solidFill>
              <a:latin typeface="-apple-system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450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104451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104452" name="Picture 2" descr="https://mmbiz.qpic.cn/mmbiz_jpg/uA0rQuiauKibdKtt3vlrLXrUjIJsBFuwhTLH0V8XaGMWjaQCPsjVwcwu4X3jCr47u8icG7ckPP7vcPjibrh5TPxxxw/640?wx_fmt=jpeg&amp;wxfrom=5&amp;wx_lazy=1&amp;wx_co=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14313"/>
            <a:ext cx="9144000" cy="6429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5474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105475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105476" name="Picture 2" descr="https://mmbiz.qpic.cn/mmbiz_jpg/uA0rQuiauKibdKtt3vlrLXrUjIJsBFuwhTYVRx4dksbvxPsVQOicnj3xxIaYJX14KqXgFFvGibHGnoudiatGpL8y4Hg/640?wx_fmt=jpeg&amp;wxfrom=5&amp;wx_lazy=1&amp;wx_co=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2875"/>
            <a:ext cx="9144000" cy="65008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6498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106499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106500" name="Picture 2" descr="https://mmbiz.qpic.cn/mmbiz_jpg/uA0rQuiauKibdKtt3vlrLXrUjIJsBFuwhTAicQOwOaMuIno0MFtgzIwIUbJDxCx13UYib2ZhVPkwyYpeiaVOA7Plawg/640?wx_fmt=jpeg&amp;wxfrom=5&amp;wx_lazy=1&amp;wx_co=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14313"/>
            <a:ext cx="9144000" cy="6429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7522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107523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107524" name="Picture 2" descr="https://mmbiz.qpic.cn/mmbiz_jpg/uA0rQuiauKibdKtt3vlrLXrUjIJsBFuwhTcEjOZYqYe6MXgLb9d1AGD32FfmFpJmTnMzFHCiaVvsZibWiaof5nazWsA/640?wx_fmt=jpeg&amp;wxfrom=5&amp;wx_lazy=1&amp;wx_co=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14313"/>
            <a:ext cx="9144000" cy="63579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8546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108547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108548" name="Picture 2" descr="https://mmbiz.qpic.cn/mmbiz_jpg/uA0rQuiauKibdKtt3vlrLXrUjIJsBFuwhT60oKoLibuPics0Tbuicd3XwE6ZjUxoJOzpuQgmcnq8eFdyksvfuia5AIFw/640?wx_fmt=jpeg&amp;wxfrom=5&amp;wx_lazy=1&amp;wx_co=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80988"/>
            <a:ext cx="9144000" cy="6219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9570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109571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109572" name="Picture 2" descr="https://mmbiz.qpic.cn/mmbiz_jpg/uA0rQuiauKibdKtt3vlrLXrUjIJsBFuwhTgRj5Mz72zlyHzJVict5PdnHMc74fboSXjpIjr0nmmNCEZz8VQOPkKXg/640?wx_fmt=jpeg&amp;wxfrom=5&amp;wx_lazy=1&amp;wx_co=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14313"/>
            <a:ext cx="9144000" cy="66436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0594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110595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110596" name="Picture 2" descr="https://mmbiz.qpic.cn/mmbiz_jpg/uA0rQuiauKibdKtt3vlrLXrUjIJsBFuwhT7icEO4ibL0ADunZoFpcXtjEntZ3A7vvZjlDpouxMfKbuFO9rjkZpKtibA/640?wx_fmt=jpeg&amp;wxfrom=5&amp;wx_lazy=1&amp;wx_co=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85750"/>
            <a:ext cx="9144000" cy="6357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1618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111619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111620" name="Picture 2" descr="https://mmbiz.qpic.cn/mmbiz_jpg/uA0rQuiauKibdKtt3vlrLXrUjIJsBFuwhTmicXz4NELxVibR6iaXOZSsB7umlaia6tzUhzPtsvrwLM89FFPt9Eh998iaQ/640?wx_fmt=jpeg&amp;wxfrom=5&amp;wx_lazy=1&amp;wx_co=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14313"/>
            <a:ext cx="9144000" cy="6429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42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112643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112644" name="Picture 2" descr="https://mmbiz.qpic.cn/mmbiz_jpg/uA0rQuiauKibdKtt3vlrLXrUjIJsBFuwhTdFEB6iaGmy8Ykiaib5xxRC8Ufp2UaYbHnO9q95dyTzGlQfUXZU8ibRibxSA/640?wx_fmt=jpeg&amp;wxfrom=5&amp;wx_lazy=1&amp;wx_co=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14313"/>
            <a:ext cx="9144000" cy="6429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3666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b" anchorCtr="0"/>
          <a:p>
            <a:endParaRPr lang="zh-CN" altLang="en-US" dirty="0"/>
          </a:p>
        </p:txBody>
      </p:sp>
      <p:sp>
        <p:nvSpPr>
          <p:cNvPr id="113667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p>
            <a:endParaRPr lang="zh-CN" altLang="en-US" dirty="0"/>
          </a:p>
        </p:txBody>
      </p:sp>
      <p:pic>
        <p:nvPicPr>
          <p:cNvPr id="113668" name="Picture 2" descr="https://mmbiz.qpic.cn/mmbiz_jpg/uA0rQuiauKibdKtt3vlrLXrUjIJsBFuwhTQLicQBWOAoIxt0QyoYlCQcZdkuBdML2XWQYU5NextgTA0PqtQ2tQ70Q/640?wx_fmt=jpeg&amp;wxfrom=5&amp;wx_lazy=1&amp;wx_co=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57188"/>
            <a:ext cx="9144000" cy="6286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tags/tag1.xml><?xml version="1.0" encoding="utf-8"?>
<p:tagLst xmlns:p="http://schemas.openxmlformats.org/presentationml/2006/main">
  <p:tag name="PA" val="v5.2.8"/>
</p:tagLst>
</file>

<file path=ppt/tags/tag2.xml><?xml version="1.0" encoding="utf-8"?>
<p:tagLst xmlns:p="http://schemas.openxmlformats.org/presentationml/2006/main">
  <p:tag name="KSO_WM_UNIT_PLACING_PICTURE_USER_VIEWPORT" val="{&quot;height&quot;:8100,&quot;width&quot;:10800}"/>
</p:tagLst>
</file>

<file path=ppt/tags/tag3.xml><?xml version="1.0" encoding="utf-8"?>
<p:tagLst xmlns:p="http://schemas.openxmlformats.org/presentationml/2006/main">
  <p:tag name="MH" val="20170311103031"/>
  <p:tag name="MH_LIBRARY" val="GRAPHIC"/>
  <p:tag name="MH_TYPE" val="Desc"/>
  <p:tag name="MH_ORDER" val="1"/>
</p:tagLst>
</file>

<file path=ppt/tags/tag4.xml><?xml version="1.0" encoding="utf-8"?>
<p:tagLst xmlns:p="http://schemas.openxmlformats.org/presentationml/2006/main">
  <p:tag name="KSO_WPP_MARK_KEY" val="16075d26-b25f-44b2-b989-86e93762eaf3"/>
  <p:tag name="COMMONDATA" val="eyJoZGlkIjoiZGFjNzA3NGQ2NTZmZTYwODQxZTdlNTA0NWY3MTI5MzMifQ=="/>
</p:tagLst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Designs\Blends.pot</Template>
  <TotalTime>0</TotalTime>
  <Words>2013</Words>
  <Application>WPS 演示</Application>
  <PresentationFormat>全屏显示(4:3)</PresentationFormat>
  <Paragraphs>178</Paragraphs>
  <Slides>102</Slides>
  <Notes>7</Notes>
  <HiddenSlides>0</HiddenSlides>
  <MMClips>1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102</vt:i4>
      </vt:variant>
    </vt:vector>
  </HeadingPairs>
  <TitlesOfParts>
    <vt:vector size="130" baseType="lpstr">
      <vt:lpstr>Arial</vt:lpstr>
      <vt:lpstr>宋体</vt:lpstr>
      <vt:lpstr>Wingdings</vt:lpstr>
      <vt:lpstr>Tahoma</vt:lpstr>
      <vt:lpstr>Calibri</vt:lpstr>
      <vt:lpstr>楷体_GB2312</vt:lpstr>
      <vt:lpstr>新宋体</vt:lpstr>
      <vt:lpstr>MSDW</vt:lpstr>
      <vt:lpstr>Segoe Print</vt:lpstr>
      <vt:lpstr>黑体</vt:lpstr>
      <vt:lpstr>微软雅黑</vt:lpstr>
      <vt:lpstr>华文行楷</vt:lpstr>
      <vt:lpstr>华文新魏</vt:lpstr>
      <vt:lpstr>Garamond</vt:lpstr>
      <vt:lpstr>Arial Black</vt:lpstr>
      <vt:lpstr>Times New Roman</vt:lpstr>
      <vt:lpstr>Verdana</vt:lpstr>
      <vt:lpstr>仿宋</vt:lpstr>
      <vt:lpstr>隶书</vt:lpstr>
      <vt:lpstr>Arial Unicode MS</vt:lpstr>
      <vt:lpstr>Algerian</vt:lpstr>
      <vt:lpstr>华文琥珀</vt:lpstr>
      <vt:lpstr>方正粗黑宋简体</vt:lpstr>
      <vt:lpstr>思源黑体 CN Heavy</vt:lpstr>
      <vt:lpstr>Calibri</vt:lpstr>
      <vt:lpstr>思源黑体 CN Bold</vt:lpstr>
      <vt:lpstr>-apple-system</vt:lpstr>
      <vt:lpstr>Blends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Administrator</cp:lastModifiedBy>
  <cp:revision>186</cp:revision>
  <dcterms:created xsi:type="dcterms:W3CDTF">2004-07-05T04:12:36Z</dcterms:created>
  <dcterms:modified xsi:type="dcterms:W3CDTF">2022-07-11T03:33:02Z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AD55D53D5E9A43B4A4FF5FDE7D43E136</vt:lpwstr>
  </property>
  <property fmtid="{D5CDD505-2E9C-101B-9397-08002B2CF9AE}" pid="3" name="KSOProductBuildVer">
    <vt:lpwstr>2052-11.1.0.11830</vt:lpwstr>
  </property>
</Properties>
</file>